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2" r:id="rId2"/>
    <p:sldMasterId id="2147483656" r:id="rId3"/>
    <p:sldMasterId id="2147483665" r:id="rId4"/>
    <p:sldMasterId id="2147483669" r:id="rId5"/>
  </p:sldMasterIdLst>
  <p:notesMasterIdLst>
    <p:notesMasterId r:id="rId26"/>
  </p:notesMasterIdLst>
  <p:sldIdLst>
    <p:sldId id="256" r:id="rId6"/>
    <p:sldId id="258" r:id="rId7"/>
    <p:sldId id="257" r:id="rId8"/>
    <p:sldId id="260" r:id="rId9"/>
    <p:sldId id="261" r:id="rId10"/>
    <p:sldId id="268" r:id="rId11"/>
    <p:sldId id="269" r:id="rId12"/>
    <p:sldId id="272" r:id="rId13"/>
    <p:sldId id="273" r:id="rId14"/>
    <p:sldId id="274" r:id="rId15"/>
    <p:sldId id="259" r:id="rId16"/>
    <p:sldId id="270" r:id="rId17"/>
    <p:sldId id="271" r:id="rId18"/>
    <p:sldId id="275" r:id="rId19"/>
    <p:sldId id="276" r:id="rId20"/>
    <p:sldId id="277" r:id="rId21"/>
    <p:sldId id="278" r:id="rId22"/>
    <p:sldId id="279" r:id="rId23"/>
    <p:sldId id="280" r:id="rId24"/>
    <p:sldId id="262" r:id="rId25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27"/>
      <p:bold r:id="rId28"/>
    </p:embeddedFont>
    <p:embeddedFont>
      <p:font typeface="Mulish" panose="02020500000000000000" charset="0"/>
      <p:regular r:id="rId29"/>
      <p:bold r:id="rId30"/>
      <p:italic r:id="rId31"/>
      <p:boldItalic r:id="rId32"/>
    </p:embeddedFont>
    <p:embeddedFont>
      <p:font typeface="Mulish ExtraLight" panose="02020500000000000000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h0/SW9uji4K4XgO7Fo/1g7Gice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18" y="6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font" Target="fonts/font8.fntdata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6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72d9d8a8b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g2672d9d8a8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>
          <a:extLst>
            <a:ext uri="{FF2B5EF4-FFF2-40B4-BE49-F238E27FC236}">
              <a16:creationId xmlns:a16="http://schemas.microsoft.com/office/drawing/2014/main" id="{148BEB6A-DB99-62B0-62E4-02FC890BF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db8301baa_0_6:notes">
            <a:extLst>
              <a:ext uri="{FF2B5EF4-FFF2-40B4-BE49-F238E27FC236}">
                <a16:creationId xmlns:a16="http://schemas.microsoft.com/office/drawing/2014/main" id="{99F4A544-8B19-D90E-B210-969E159282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g32db8301baa_0_6:notes">
            <a:extLst>
              <a:ext uri="{FF2B5EF4-FFF2-40B4-BE49-F238E27FC236}">
                <a16:creationId xmlns:a16="http://schemas.microsoft.com/office/drawing/2014/main" id="{3F797F2D-9DE2-CA2A-0723-5192FB7288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9484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72d9d8a8b_0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g2672d9d8a8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400BC7D9-162B-8C93-D815-E56583C75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>
            <a:extLst>
              <a:ext uri="{FF2B5EF4-FFF2-40B4-BE49-F238E27FC236}">
                <a16:creationId xmlns:a16="http://schemas.microsoft.com/office/drawing/2014/main" id="{29CD9EF0-2763-ADFD-2A2B-BBDFBDC22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5:notes">
            <a:extLst>
              <a:ext uri="{FF2B5EF4-FFF2-40B4-BE49-F238E27FC236}">
                <a16:creationId xmlns:a16="http://schemas.microsoft.com/office/drawing/2014/main" id="{422B0C04-7139-4D28-935B-07619E9ACA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6651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DFE66773-2566-28EE-F1C8-6FCB6AB38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>
            <a:extLst>
              <a:ext uri="{FF2B5EF4-FFF2-40B4-BE49-F238E27FC236}">
                <a16:creationId xmlns:a16="http://schemas.microsoft.com/office/drawing/2014/main" id="{19896DE4-184E-6B77-49A2-573E4C074B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5:notes">
            <a:extLst>
              <a:ext uri="{FF2B5EF4-FFF2-40B4-BE49-F238E27FC236}">
                <a16:creationId xmlns:a16="http://schemas.microsoft.com/office/drawing/2014/main" id="{4A9F588F-54CA-6C5C-DBF2-D30CCD8763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7731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79F0855B-BC11-5DC7-D9F6-834E98A39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>
            <a:extLst>
              <a:ext uri="{FF2B5EF4-FFF2-40B4-BE49-F238E27FC236}">
                <a16:creationId xmlns:a16="http://schemas.microsoft.com/office/drawing/2014/main" id="{D8FB636B-2FD1-316E-011D-A43B9679A2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5:notes">
            <a:extLst>
              <a:ext uri="{FF2B5EF4-FFF2-40B4-BE49-F238E27FC236}">
                <a16:creationId xmlns:a16="http://schemas.microsoft.com/office/drawing/2014/main" id="{74DBDCF5-2EA1-1744-039A-3FD62A9146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7368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08B0B870-639D-F25A-A608-33CC76187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>
            <a:extLst>
              <a:ext uri="{FF2B5EF4-FFF2-40B4-BE49-F238E27FC236}">
                <a16:creationId xmlns:a16="http://schemas.microsoft.com/office/drawing/2014/main" id="{F84C67CA-FA1A-3300-8050-50341FFA59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5:notes">
            <a:extLst>
              <a:ext uri="{FF2B5EF4-FFF2-40B4-BE49-F238E27FC236}">
                <a16:creationId xmlns:a16="http://schemas.microsoft.com/office/drawing/2014/main" id="{3A65EBAD-7A79-9359-04E6-883D2F2583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5079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7BF0905A-991A-D493-6AC1-69D65EF1B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>
            <a:extLst>
              <a:ext uri="{FF2B5EF4-FFF2-40B4-BE49-F238E27FC236}">
                <a16:creationId xmlns:a16="http://schemas.microsoft.com/office/drawing/2014/main" id="{C30D7602-5E0A-A77D-781D-CD809A1101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5:notes">
            <a:extLst>
              <a:ext uri="{FF2B5EF4-FFF2-40B4-BE49-F238E27FC236}">
                <a16:creationId xmlns:a16="http://schemas.microsoft.com/office/drawing/2014/main" id="{3D3BD61D-6AEF-8453-476C-29F741A41E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7617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9320B761-7D7D-B7B8-3A7E-82638344E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>
            <a:extLst>
              <a:ext uri="{FF2B5EF4-FFF2-40B4-BE49-F238E27FC236}">
                <a16:creationId xmlns:a16="http://schemas.microsoft.com/office/drawing/2014/main" id="{75538749-3D43-B1F7-64FF-093741D140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5:notes">
            <a:extLst>
              <a:ext uri="{FF2B5EF4-FFF2-40B4-BE49-F238E27FC236}">
                <a16:creationId xmlns:a16="http://schemas.microsoft.com/office/drawing/2014/main" id="{206A19CB-D6D7-0A3D-80BA-3DEF5AF91A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2385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65760D3C-ECB5-F75D-ACFB-4AEDC60EB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>
            <a:extLst>
              <a:ext uri="{FF2B5EF4-FFF2-40B4-BE49-F238E27FC236}">
                <a16:creationId xmlns:a16="http://schemas.microsoft.com/office/drawing/2014/main" id="{976C3D97-B4A6-62F5-351B-2447528788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5:notes">
            <a:extLst>
              <a:ext uri="{FF2B5EF4-FFF2-40B4-BE49-F238E27FC236}">
                <a16:creationId xmlns:a16="http://schemas.microsoft.com/office/drawing/2014/main" id="{19D8A59A-83EB-0599-F534-B8E6585E7A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2967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96D57229-9F1C-AA1E-CE84-91E5C5D97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>
            <a:extLst>
              <a:ext uri="{FF2B5EF4-FFF2-40B4-BE49-F238E27FC236}">
                <a16:creationId xmlns:a16="http://schemas.microsoft.com/office/drawing/2014/main" id="{EAD0C75D-6E33-FAF5-A6D1-5A6E0E578E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5:notes">
            <a:extLst>
              <a:ext uri="{FF2B5EF4-FFF2-40B4-BE49-F238E27FC236}">
                <a16:creationId xmlns:a16="http://schemas.microsoft.com/office/drawing/2014/main" id="{D25DBADB-816F-585E-4602-74D90BF4C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4008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72d9d8a8b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g2672d9d8a8b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72d9d8a8b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2672d9d8a8b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db8301ba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g32db8301ba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>
          <a:extLst>
            <a:ext uri="{FF2B5EF4-FFF2-40B4-BE49-F238E27FC236}">
              <a16:creationId xmlns:a16="http://schemas.microsoft.com/office/drawing/2014/main" id="{F9A8C590-4E98-414B-4AE7-1E2127A16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db8301baa_0_6:notes">
            <a:extLst>
              <a:ext uri="{FF2B5EF4-FFF2-40B4-BE49-F238E27FC236}">
                <a16:creationId xmlns:a16="http://schemas.microsoft.com/office/drawing/2014/main" id="{91A9B752-92AD-F0FA-36FC-50C939AEBA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g32db8301baa_0_6:notes">
            <a:extLst>
              <a:ext uri="{FF2B5EF4-FFF2-40B4-BE49-F238E27FC236}">
                <a16:creationId xmlns:a16="http://schemas.microsoft.com/office/drawing/2014/main" id="{EED925A7-B64D-0548-DD1F-B6362000DB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4410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>
          <a:extLst>
            <a:ext uri="{FF2B5EF4-FFF2-40B4-BE49-F238E27FC236}">
              <a16:creationId xmlns:a16="http://schemas.microsoft.com/office/drawing/2014/main" id="{F552886A-D0E6-DF6A-D7F0-78D082CA2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db8301baa_0_6:notes">
            <a:extLst>
              <a:ext uri="{FF2B5EF4-FFF2-40B4-BE49-F238E27FC236}">
                <a16:creationId xmlns:a16="http://schemas.microsoft.com/office/drawing/2014/main" id="{0FE512DE-41F7-3903-31FF-F15E3D0D19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g32db8301baa_0_6:notes">
            <a:extLst>
              <a:ext uri="{FF2B5EF4-FFF2-40B4-BE49-F238E27FC236}">
                <a16:creationId xmlns:a16="http://schemas.microsoft.com/office/drawing/2014/main" id="{C7A0DEFD-4C87-46E1-91BD-4CB6689D06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4849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>
          <a:extLst>
            <a:ext uri="{FF2B5EF4-FFF2-40B4-BE49-F238E27FC236}">
              <a16:creationId xmlns:a16="http://schemas.microsoft.com/office/drawing/2014/main" id="{28629A6A-AEE1-D21D-AF2B-3BF2FC115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db8301baa_0_6:notes">
            <a:extLst>
              <a:ext uri="{FF2B5EF4-FFF2-40B4-BE49-F238E27FC236}">
                <a16:creationId xmlns:a16="http://schemas.microsoft.com/office/drawing/2014/main" id="{E4CE98A1-1DA1-71C9-2B8D-FB6B97263A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g32db8301baa_0_6:notes">
            <a:extLst>
              <a:ext uri="{FF2B5EF4-FFF2-40B4-BE49-F238E27FC236}">
                <a16:creationId xmlns:a16="http://schemas.microsoft.com/office/drawing/2014/main" id="{5492DA8A-ECDA-03EA-5A1A-192990733F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5707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>
          <a:extLst>
            <a:ext uri="{FF2B5EF4-FFF2-40B4-BE49-F238E27FC236}">
              <a16:creationId xmlns:a16="http://schemas.microsoft.com/office/drawing/2014/main" id="{0A65DDBA-DF2D-0521-6E36-1D7E63195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db8301baa_0_6:notes">
            <a:extLst>
              <a:ext uri="{FF2B5EF4-FFF2-40B4-BE49-F238E27FC236}">
                <a16:creationId xmlns:a16="http://schemas.microsoft.com/office/drawing/2014/main" id="{0D6E82A6-1A59-FDDD-5ACB-F8CC2F640C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g32db8301baa_0_6:notes">
            <a:extLst>
              <a:ext uri="{FF2B5EF4-FFF2-40B4-BE49-F238E27FC236}">
                <a16:creationId xmlns:a16="http://schemas.microsoft.com/office/drawing/2014/main" id="{A6FC2EFE-1EE1-22B7-362B-4639AEE38C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277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首頁_中英標題">
  <p:cSld name="首頁_中英標題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g2672d9d8a8b_0_149"/>
          <p:cNvSpPr txBox="1">
            <a:spLocks noGrp="1"/>
          </p:cNvSpPr>
          <p:nvPr>
            <p:ph type="ctrTitle"/>
          </p:nvPr>
        </p:nvSpPr>
        <p:spPr>
          <a:xfrm>
            <a:off x="725332" y="1705871"/>
            <a:ext cx="7643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JhengHei"/>
              <a:buNone/>
              <a:defRPr sz="32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g2672d9d8a8b_0_149"/>
          <p:cNvSpPr txBox="1">
            <a:spLocks noGrp="1"/>
          </p:cNvSpPr>
          <p:nvPr>
            <p:ph type="body" idx="1"/>
          </p:nvPr>
        </p:nvSpPr>
        <p:spPr>
          <a:xfrm>
            <a:off x="725332" y="2255322"/>
            <a:ext cx="76434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g2672d9d8a8b_0_149"/>
          <p:cNvSpPr txBox="1">
            <a:spLocks noGrp="1"/>
          </p:cNvSpPr>
          <p:nvPr>
            <p:ph type="body" idx="2"/>
          </p:nvPr>
        </p:nvSpPr>
        <p:spPr>
          <a:xfrm>
            <a:off x="725331" y="3429000"/>
            <a:ext cx="49875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g2672d9d8a8b_0_149"/>
          <p:cNvSpPr txBox="1">
            <a:spLocks noGrp="1"/>
          </p:cNvSpPr>
          <p:nvPr>
            <p:ph type="body" idx="3"/>
          </p:nvPr>
        </p:nvSpPr>
        <p:spPr>
          <a:xfrm>
            <a:off x="725331" y="3768755"/>
            <a:ext cx="49875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內容頁_滿版圖片">
  <p:cSld name="內容頁_滿版圖片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3"/>
          <p:cNvSpPr>
            <a:spLocks noGrp="1"/>
          </p:cNvSpPr>
          <p:nvPr>
            <p:ph type="pic" idx="2"/>
          </p:nvPr>
        </p:nvSpPr>
        <p:spPr>
          <a:xfrm>
            <a:off x="0" y="0"/>
            <a:ext cx="9002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63"/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內容頁_滿版圖片＋英文標題">
  <p:cSld name="1_內容頁_滿版圖片＋英文標題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4"/>
          <p:cNvSpPr>
            <a:spLocks noGrp="1"/>
          </p:cNvSpPr>
          <p:nvPr>
            <p:ph type="pic" idx="2"/>
          </p:nvPr>
        </p:nvSpPr>
        <p:spPr>
          <a:xfrm>
            <a:off x="0" y="891988"/>
            <a:ext cx="9001800" cy="42516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64"/>
          <p:cNvSpPr/>
          <p:nvPr/>
        </p:nvSpPr>
        <p:spPr>
          <a:xfrm>
            <a:off x="1" y="0"/>
            <a:ext cx="8997900" cy="891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64"/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" name="Google Shape;57;p64"/>
          <p:cNvSpPr txBox="1">
            <a:spLocks noGrp="1"/>
          </p:cNvSpPr>
          <p:nvPr>
            <p:ph type="ctrTitle"/>
          </p:nvPr>
        </p:nvSpPr>
        <p:spPr>
          <a:xfrm>
            <a:off x="715019" y="270478"/>
            <a:ext cx="66225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ulish"/>
              <a:buNone/>
              <a:defRPr sz="2600" b="1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內容頁_僅英文標題">
  <p:cSld name="內容頁_僅英文標題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5"/>
          <p:cNvSpPr txBox="1">
            <a:spLocks noGrp="1"/>
          </p:cNvSpPr>
          <p:nvPr>
            <p:ph type="ctrTitle"/>
          </p:nvPr>
        </p:nvSpPr>
        <p:spPr>
          <a:xfrm>
            <a:off x="715019" y="546514"/>
            <a:ext cx="66225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Mulish"/>
              <a:buNone/>
              <a:defRPr sz="2600" b="1" i="0" u="none" strike="noStrike" cap="non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65"/>
          <p:cNvSpPr txBox="1">
            <a:spLocks noGrp="1"/>
          </p:cNvSpPr>
          <p:nvPr>
            <p:ph type="body" idx="1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65"/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內容頁_空白頁">
  <p:cSld name="內容頁_空白頁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6"/>
          <p:cNvSpPr txBox="1">
            <a:spLocks noGrp="1"/>
          </p:cNvSpPr>
          <p:nvPr>
            <p:ph type="body" idx="1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6"/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內容頁_英文標題＋文字">
  <p:cSld name="內容頁_英文標題＋文字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a9b39b422_0_10"/>
          <p:cNvSpPr txBox="1">
            <a:spLocks noGrp="1"/>
          </p:cNvSpPr>
          <p:nvPr>
            <p:ph type="ctrTitle"/>
          </p:nvPr>
        </p:nvSpPr>
        <p:spPr>
          <a:xfrm>
            <a:off x="715019" y="546514"/>
            <a:ext cx="66225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Mulish"/>
              <a:buNone/>
              <a:defRPr sz="2600" b="1" i="0" u="none" strike="noStrike" cap="non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g2ea9b39b422_0_10"/>
          <p:cNvSpPr txBox="1">
            <a:spLocks noGrp="1"/>
          </p:cNvSpPr>
          <p:nvPr>
            <p:ph type="body" idx="1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g2ea9b39b422_0_10"/>
          <p:cNvSpPr txBox="1">
            <a:spLocks noGrp="1"/>
          </p:cNvSpPr>
          <p:nvPr>
            <p:ph type="body" idx="2"/>
          </p:nvPr>
        </p:nvSpPr>
        <p:spPr>
          <a:xfrm>
            <a:off x="715566" y="1184141"/>
            <a:ext cx="7577100" cy="30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g2ea9b39b422_0_10"/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1_中英標題">
  <p:cSld name="章節2_中英標題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672d9d8a8b_0_391"/>
          <p:cNvSpPr txBox="1">
            <a:spLocks noGrp="1"/>
          </p:cNvSpPr>
          <p:nvPr>
            <p:ph type="ctrTitle"/>
          </p:nvPr>
        </p:nvSpPr>
        <p:spPr>
          <a:xfrm>
            <a:off x="725332" y="1814327"/>
            <a:ext cx="7643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JhengHei"/>
              <a:buNone/>
              <a:defRPr sz="32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g2672d9d8a8b_0_391"/>
          <p:cNvSpPr txBox="1">
            <a:spLocks noGrp="1"/>
          </p:cNvSpPr>
          <p:nvPr>
            <p:ph type="body" idx="1"/>
          </p:nvPr>
        </p:nvSpPr>
        <p:spPr>
          <a:xfrm>
            <a:off x="725332" y="2343406"/>
            <a:ext cx="7643400" cy="14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g2672d9d8a8b_0_391"/>
          <p:cNvSpPr txBox="1">
            <a:spLocks noGrp="1"/>
          </p:cNvSpPr>
          <p:nvPr>
            <p:ph type="body" idx="2"/>
          </p:nvPr>
        </p:nvSpPr>
        <p:spPr>
          <a:xfrm>
            <a:off x="1381915" y="4655528"/>
            <a:ext cx="7322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g2672d9d8a8b_0_391"/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1_中文標題">
  <p:cSld name="章節2_中文標題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72d9d8a8b_0_396"/>
          <p:cNvSpPr txBox="1">
            <a:spLocks noGrp="1"/>
          </p:cNvSpPr>
          <p:nvPr>
            <p:ph type="body" idx="1"/>
          </p:nvPr>
        </p:nvSpPr>
        <p:spPr>
          <a:xfrm>
            <a:off x="1381915" y="4655528"/>
            <a:ext cx="7322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g2672d9d8a8b_0_396"/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1" name="Google Shape;81;g2672d9d8a8b_0_396"/>
          <p:cNvSpPr txBox="1">
            <a:spLocks noGrp="1"/>
          </p:cNvSpPr>
          <p:nvPr>
            <p:ph type="ctrTitle"/>
          </p:nvPr>
        </p:nvSpPr>
        <p:spPr>
          <a:xfrm>
            <a:off x="725091" y="1681064"/>
            <a:ext cx="4767300" cy="2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JhengHei"/>
              <a:buNone/>
              <a:defRPr sz="32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1_英文標題">
  <p:cSld name="章節2_英文標題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72d9d8a8b_0_400"/>
          <p:cNvSpPr txBox="1">
            <a:spLocks noGrp="1"/>
          </p:cNvSpPr>
          <p:nvPr>
            <p:ph type="body" idx="1"/>
          </p:nvPr>
        </p:nvSpPr>
        <p:spPr>
          <a:xfrm>
            <a:off x="1381915" y="4655528"/>
            <a:ext cx="7322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g2672d9d8a8b_0_400"/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5" name="Google Shape;85;g2672d9d8a8b_0_400"/>
          <p:cNvSpPr txBox="1">
            <a:spLocks noGrp="1"/>
          </p:cNvSpPr>
          <p:nvPr>
            <p:ph type="body" idx="2"/>
          </p:nvPr>
        </p:nvSpPr>
        <p:spPr>
          <a:xfrm>
            <a:off x="725332" y="1684567"/>
            <a:ext cx="4767300" cy="1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4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54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5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5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5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2_中英標題">
  <p:cSld name="章節2_中英標題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7"/>
          <p:cNvSpPr txBox="1">
            <a:spLocks noGrp="1"/>
          </p:cNvSpPr>
          <p:nvPr>
            <p:ph type="ctrTitle"/>
          </p:nvPr>
        </p:nvSpPr>
        <p:spPr>
          <a:xfrm>
            <a:off x="725332" y="1814327"/>
            <a:ext cx="7643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JhengHei"/>
              <a:buNone/>
              <a:defRPr sz="32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57"/>
          <p:cNvSpPr txBox="1">
            <a:spLocks noGrp="1"/>
          </p:cNvSpPr>
          <p:nvPr>
            <p:ph type="body" idx="1"/>
          </p:nvPr>
        </p:nvSpPr>
        <p:spPr>
          <a:xfrm>
            <a:off x="725332" y="2343406"/>
            <a:ext cx="7643400" cy="14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57"/>
          <p:cNvSpPr txBox="1">
            <a:spLocks noGrp="1"/>
          </p:cNvSpPr>
          <p:nvPr>
            <p:ph type="body" idx="2"/>
          </p:nvPr>
        </p:nvSpPr>
        <p:spPr>
          <a:xfrm>
            <a:off x="1381915" y="4655528"/>
            <a:ext cx="7322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57"/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首頁_中文標題">
  <p:cSld name="首頁_中文標題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672d9d8a8b_0_154"/>
          <p:cNvSpPr txBox="1">
            <a:spLocks noGrp="1"/>
          </p:cNvSpPr>
          <p:nvPr>
            <p:ph type="ctrTitle"/>
          </p:nvPr>
        </p:nvSpPr>
        <p:spPr>
          <a:xfrm>
            <a:off x="725332" y="1606129"/>
            <a:ext cx="4767300" cy="1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JhengHei"/>
              <a:buNone/>
              <a:defRPr sz="32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g2672d9d8a8b_0_154"/>
          <p:cNvSpPr txBox="1">
            <a:spLocks noGrp="1"/>
          </p:cNvSpPr>
          <p:nvPr>
            <p:ph type="body" idx="1"/>
          </p:nvPr>
        </p:nvSpPr>
        <p:spPr>
          <a:xfrm>
            <a:off x="725331" y="3429000"/>
            <a:ext cx="49875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g2672d9d8a8b_0_154"/>
          <p:cNvSpPr txBox="1">
            <a:spLocks noGrp="1"/>
          </p:cNvSpPr>
          <p:nvPr>
            <p:ph type="body" idx="2"/>
          </p:nvPr>
        </p:nvSpPr>
        <p:spPr>
          <a:xfrm>
            <a:off x="725331" y="3768755"/>
            <a:ext cx="49875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2_中文標題">
  <p:cSld name="章節2_中文標題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8"/>
          <p:cNvSpPr txBox="1">
            <a:spLocks noGrp="1"/>
          </p:cNvSpPr>
          <p:nvPr>
            <p:ph type="body" idx="1"/>
          </p:nvPr>
        </p:nvSpPr>
        <p:spPr>
          <a:xfrm>
            <a:off x="1381915" y="4655528"/>
            <a:ext cx="7322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58"/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1" name="Google Shape;101;p58"/>
          <p:cNvSpPr txBox="1">
            <a:spLocks noGrp="1"/>
          </p:cNvSpPr>
          <p:nvPr>
            <p:ph type="ctrTitle"/>
          </p:nvPr>
        </p:nvSpPr>
        <p:spPr>
          <a:xfrm>
            <a:off x="725091" y="1681064"/>
            <a:ext cx="4767300" cy="2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JhengHei"/>
              <a:buNone/>
              <a:defRPr sz="32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2_英文標題">
  <p:cSld name="章節2_英文標題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9"/>
          <p:cNvSpPr txBox="1">
            <a:spLocks noGrp="1"/>
          </p:cNvSpPr>
          <p:nvPr>
            <p:ph type="body" idx="1"/>
          </p:nvPr>
        </p:nvSpPr>
        <p:spPr>
          <a:xfrm>
            <a:off x="1381915" y="4655528"/>
            <a:ext cx="7322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59"/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ulish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5" name="Google Shape;105;p59"/>
          <p:cNvSpPr txBox="1">
            <a:spLocks noGrp="1"/>
          </p:cNvSpPr>
          <p:nvPr>
            <p:ph type="body" idx="2"/>
          </p:nvPr>
        </p:nvSpPr>
        <p:spPr>
          <a:xfrm>
            <a:off x="725332" y="1684567"/>
            <a:ext cx="4767300" cy="1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首頁_英文標題">
  <p:cSld name="首頁_英文標題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2672d9d8a8b_0_158"/>
          <p:cNvSpPr txBox="1">
            <a:spLocks noGrp="1"/>
          </p:cNvSpPr>
          <p:nvPr>
            <p:ph type="body" idx="1"/>
          </p:nvPr>
        </p:nvSpPr>
        <p:spPr>
          <a:xfrm>
            <a:off x="725332" y="1621650"/>
            <a:ext cx="4767300" cy="13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g2672d9d8a8b_0_158"/>
          <p:cNvSpPr txBox="1">
            <a:spLocks noGrp="1"/>
          </p:cNvSpPr>
          <p:nvPr>
            <p:ph type="body" idx="2"/>
          </p:nvPr>
        </p:nvSpPr>
        <p:spPr>
          <a:xfrm>
            <a:off x="725331" y="3429000"/>
            <a:ext cx="49875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g2672d9d8a8b_0_158"/>
          <p:cNvSpPr txBox="1">
            <a:spLocks noGrp="1"/>
          </p:cNvSpPr>
          <p:nvPr>
            <p:ph type="body" idx="3"/>
          </p:nvPr>
        </p:nvSpPr>
        <p:spPr>
          <a:xfrm>
            <a:off x="725331" y="3768755"/>
            <a:ext cx="49875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1_中英標題">
  <p:cSld name="章節1_中英標題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2672d9d8a8b_0_344"/>
          <p:cNvSpPr txBox="1">
            <a:spLocks noGrp="1"/>
          </p:cNvSpPr>
          <p:nvPr>
            <p:ph type="ctrTitle"/>
          </p:nvPr>
        </p:nvSpPr>
        <p:spPr>
          <a:xfrm>
            <a:off x="725332" y="1814327"/>
            <a:ext cx="7643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JhengHei"/>
              <a:buNone/>
              <a:defRPr sz="32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g2672d9d8a8b_0_344"/>
          <p:cNvSpPr txBox="1">
            <a:spLocks noGrp="1"/>
          </p:cNvSpPr>
          <p:nvPr>
            <p:ph type="body" idx="1"/>
          </p:nvPr>
        </p:nvSpPr>
        <p:spPr>
          <a:xfrm>
            <a:off x="725332" y="2343406"/>
            <a:ext cx="7643400" cy="14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g2672d9d8a8b_0_344"/>
          <p:cNvSpPr txBox="1">
            <a:spLocks noGrp="1"/>
          </p:cNvSpPr>
          <p:nvPr>
            <p:ph type="body" idx="2"/>
          </p:nvPr>
        </p:nvSpPr>
        <p:spPr>
          <a:xfrm>
            <a:off x="1381915" y="4655528"/>
            <a:ext cx="7322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g2672d9d8a8b_0_344"/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1_中文標題">
  <p:cSld name="章節1_中文標題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672d9d8a8b_0_349"/>
          <p:cNvSpPr txBox="1">
            <a:spLocks noGrp="1"/>
          </p:cNvSpPr>
          <p:nvPr>
            <p:ph type="body" idx="1"/>
          </p:nvPr>
        </p:nvSpPr>
        <p:spPr>
          <a:xfrm>
            <a:off x="1381915" y="4655528"/>
            <a:ext cx="7322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g2672d9d8a8b_0_349"/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" name="Google Shape;30;g2672d9d8a8b_0_349"/>
          <p:cNvSpPr txBox="1">
            <a:spLocks noGrp="1"/>
          </p:cNvSpPr>
          <p:nvPr>
            <p:ph type="ctrTitle"/>
          </p:nvPr>
        </p:nvSpPr>
        <p:spPr>
          <a:xfrm>
            <a:off x="725091" y="1681064"/>
            <a:ext cx="4767300" cy="2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JhengHei"/>
              <a:buNone/>
              <a:defRPr sz="32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1_英文標題">
  <p:cSld name="章節1_英文標題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672d9d8a8b_0_353"/>
          <p:cNvSpPr txBox="1">
            <a:spLocks noGrp="1"/>
          </p:cNvSpPr>
          <p:nvPr>
            <p:ph type="body" idx="1"/>
          </p:nvPr>
        </p:nvSpPr>
        <p:spPr>
          <a:xfrm>
            <a:off x="1381915" y="4655528"/>
            <a:ext cx="7322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g2672d9d8a8b_0_353"/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" name="Google Shape;34;g2672d9d8a8b_0_353"/>
          <p:cNvSpPr txBox="1">
            <a:spLocks noGrp="1"/>
          </p:cNvSpPr>
          <p:nvPr>
            <p:ph type="body" idx="2"/>
          </p:nvPr>
        </p:nvSpPr>
        <p:spPr>
          <a:xfrm>
            <a:off x="725332" y="1684567"/>
            <a:ext cx="4767300" cy="1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內容頁_中文標題＋文字">
  <p:cSld name="內容頁_中文標題＋文字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>
            <a:spLocks noGrp="1"/>
          </p:cNvSpPr>
          <p:nvPr>
            <p:ph type="ctrTitle"/>
          </p:nvPr>
        </p:nvSpPr>
        <p:spPr>
          <a:xfrm>
            <a:off x="715019" y="618701"/>
            <a:ext cx="6560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  <a:defRPr sz="3200" b="1" i="0" u="none" strike="noStrike" cap="non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body" idx="1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2"/>
          <p:cNvSpPr txBox="1">
            <a:spLocks noGrp="1"/>
          </p:cNvSpPr>
          <p:nvPr>
            <p:ph type="body" idx="2"/>
          </p:nvPr>
        </p:nvSpPr>
        <p:spPr>
          <a:xfrm>
            <a:off x="715566" y="1213947"/>
            <a:ext cx="7577100" cy="30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52"/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內容頁_滿版圖片＋中文標題">
  <p:cSld name="內容頁_滿版圖片＋中文標題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1"/>
          <p:cNvSpPr>
            <a:spLocks noGrp="1"/>
          </p:cNvSpPr>
          <p:nvPr>
            <p:ph type="pic" idx="2"/>
          </p:nvPr>
        </p:nvSpPr>
        <p:spPr>
          <a:xfrm>
            <a:off x="0" y="891988"/>
            <a:ext cx="9001800" cy="42516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51"/>
          <p:cNvSpPr/>
          <p:nvPr/>
        </p:nvSpPr>
        <p:spPr>
          <a:xfrm>
            <a:off x="1" y="0"/>
            <a:ext cx="8997900" cy="891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51"/>
          <p:cNvSpPr txBox="1">
            <a:spLocks noGrp="1"/>
          </p:cNvSpPr>
          <p:nvPr>
            <p:ph type="ctrTitle"/>
          </p:nvPr>
        </p:nvSpPr>
        <p:spPr>
          <a:xfrm>
            <a:off x="715019" y="269254"/>
            <a:ext cx="7841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icrosoft JhengHei"/>
              <a:buNone/>
              <a:defRPr sz="27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51"/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內容頁_僅中文標題">
  <p:cSld name="內容頁_僅中文標題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2"/>
          <p:cNvSpPr txBox="1">
            <a:spLocks noGrp="1"/>
          </p:cNvSpPr>
          <p:nvPr>
            <p:ph type="ctrTitle"/>
          </p:nvPr>
        </p:nvSpPr>
        <p:spPr>
          <a:xfrm>
            <a:off x="715019" y="618701"/>
            <a:ext cx="6560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  <a:defRPr sz="3200" b="1" i="0" u="none" strike="noStrike" cap="non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62"/>
          <p:cNvSpPr txBox="1">
            <a:spLocks noGrp="1"/>
          </p:cNvSpPr>
          <p:nvPr>
            <p:ph type="body" idx="1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62"/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jp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2672d9d8a8b_0_341"/>
          <p:cNvSpPr txBox="1"/>
          <p:nvPr/>
        </p:nvSpPr>
        <p:spPr>
          <a:xfrm>
            <a:off x="725091" y="538051"/>
            <a:ext cx="26367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zh-TW" sz="4400" b="0" i="0" u="none" strike="noStrike" cap="non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rPr>
              <a:t>01</a:t>
            </a:r>
            <a:endParaRPr sz="4400" b="0" i="0" u="none" strike="noStrike" cap="none">
              <a:solidFill>
                <a:schemeClr val="lt1"/>
              </a:solidFill>
              <a:latin typeface="Mulish ExtraLight"/>
              <a:ea typeface="Mulish ExtraLight"/>
              <a:cs typeface="Mulish ExtraLight"/>
              <a:sym typeface="Mulish ExtraLight"/>
            </a:endParaRPr>
          </a:p>
        </p:txBody>
      </p:sp>
      <p:sp>
        <p:nvSpPr>
          <p:cNvPr id="21" name="Google Shape;21;g2672d9d8a8b_0_341"/>
          <p:cNvSpPr txBox="1"/>
          <p:nvPr/>
        </p:nvSpPr>
        <p:spPr>
          <a:xfrm>
            <a:off x="931712" y="4634583"/>
            <a:ext cx="553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章節 01</a:t>
            </a:r>
            <a:endParaRPr sz="9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72d9d8a8b_0_388"/>
          <p:cNvSpPr txBox="1"/>
          <p:nvPr/>
        </p:nvSpPr>
        <p:spPr>
          <a:xfrm>
            <a:off x="725091" y="538051"/>
            <a:ext cx="26367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zh-TW" sz="4400" b="0" i="0" u="none" strike="noStrike" cap="non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rPr>
              <a:t>02</a:t>
            </a:r>
            <a:endParaRPr sz="4400" b="0" i="0" u="none" strike="noStrike" cap="none">
              <a:solidFill>
                <a:schemeClr val="lt1"/>
              </a:solidFill>
              <a:latin typeface="Mulish ExtraLight"/>
              <a:ea typeface="Mulish ExtraLight"/>
              <a:cs typeface="Mulish ExtraLight"/>
              <a:sym typeface="Mulish ExtraLight"/>
            </a:endParaRPr>
          </a:p>
        </p:txBody>
      </p:sp>
      <p:sp>
        <p:nvSpPr>
          <p:cNvPr id="72" name="Google Shape;72;g2672d9d8a8b_0_388"/>
          <p:cNvSpPr txBox="1"/>
          <p:nvPr/>
        </p:nvSpPr>
        <p:spPr>
          <a:xfrm>
            <a:off x="931712" y="4634583"/>
            <a:ext cx="553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章節 02</a:t>
            </a:r>
            <a:endParaRPr sz="9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7QGwkUHfZU&amp;list=LL&amp;index=4&amp;t=317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cer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ce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72d9d8a8b_0_120"/>
          <p:cNvSpPr txBox="1">
            <a:spLocks noGrp="1"/>
          </p:cNvSpPr>
          <p:nvPr>
            <p:ph type="ctrTitle"/>
          </p:nvPr>
        </p:nvSpPr>
        <p:spPr>
          <a:xfrm>
            <a:off x="725332" y="1705871"/>
            <a:ext cx="7643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JhengHei"/>
              <a:buNone/>
            </a:pPr>
            <a:r>
              <a:rPr lang="zh-TW"/>
              <a:t>主動脈瓣膜物件偵測</a:t>
            </a:r>
            <a:endParaRPr/>
          </a:p>
        </p:txBody>
      </p:sp>
      <p:sp>
        <p:nvSpPr>
          <p:cNvPr id="111" name="Google Shape;111;g2672d9d8a8b_0_120"/>
          <p:cNvSpPr txBox="1">
            <a:spLocks noGrp="1"/>
          </p:cNvSpPr>
          <p:nvPr>
            <p:ph type="body" idx="1"/>
          </p:nvPr>
        </p:nvSpPr>
        <p:spPr>
          <a:xfrm>
            <a:off x="725332" y="2255322"/>
            <a:ext cx="76434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sh"/>
              <a:buNone/>
            </a:pPr>
            <a:r>
              <a:rPr lang="zh-TW" dirty="0"/>
              <a:t>0</a:t>
            </a:r>
            <a:r>
              <a:rPr lang="en-US" altLang="zh-TW" dirty="0"/>
              <a:t>5</a:t>
            </a:r>
            <a:r>
              <a:rPr lang="zh-TW" dirty="0"/>
              <a:t> </a:t>
            </a:r>
            <a:r>
              <a:rPr lang="en-US" altLang="zh-TW" dirty="0"/>
              <a:t>–</a:t>
            </a:r>
            <a:r>
              <a:rPr lang="zh-TW" dirty="0"/>
              <a:t> </a:t>
            </a:r>
            <a:r>
              <a:rPr lang="en-US" altLang="zh-TW" dirty="0"/>
              <a:t>3DSlicer</a:t>
            </a:r>
            <a:r>
              <a:rPr lang="zh-TW" altLang="en-US" dirty="0"/>
              <a:t>標記與多平面重建教學</a:t>
            </a:r>
            <a:endParaRPr dirty="0"/>
          </a:p>
        </p:txBody>
      </p:sp>
      <p:sp>
        <p:nvSpPr>
          <p:cNvPr id="112" name="Google Shape;112;g2672d9d8a8b_0_120"/>
          <p:cNvSpPr txBox="1">
            <a:spLocks noGrp="1"/>
          </p:cNvSpPr>
          <p:nvPr>
            <p:ph type="body" idx="2"/>
          </p:nvPr>
        </p:nvSpPr>
        <p:spPr>
          <a:xfrm>
            <a:off x="725331" y="3429000"/>
            <a:ext cx="49875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zh-TW"/>
              <a:t>卓亞璇</a:t>
            </a:r>
            <a:endParaRPr/>
          </a:p>
        </p:txBody>
      </p:sp>
      <p:sp>
        <p:nvSpPr>
          <p:cNvPr id="113" name="Google Shape;113;g2672d9d8a8b_0_120"/>
          <p:cNvSpPr txBox="1">
            <a:spLocks noGrp="1"/>
          </p:cNvSpPr>
          <p:nvPr>
            <p:ph type="body" idx="3"/>
          </p:nvPr>
        </p:nvSpPr>
        <p:spPr>
          <a:xfrm>
            <a:off x="725331" y="3768755"/>
            <a:ext cx="49875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zh-TW"/>
              <a:t>國立臺北科技大學資訊工程系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>
          <a:extLst>
            <a:ext uri="{FF2B5EF4-FFF2-40B4-BE49-F238E27FC236}">
              <a16:creationId xmlns:a16="http://schemas.microsoft.com/office/drawing/2014/main" id="{0D425CB8-397B-41E8-DD0C-A28F67414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db8301baa_0_6">
            <a:extLst>
              <a:ext uri="{FF2B5EF4-FFF2-40B4-BE49-F238E27FC236}">
                <a16:creationId xmlns:a16="http://schemas.microsoft.com/office/drawing/2014/main" id="{9E8C0075-E637-A505-AE19-992FF7D08B6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019" y="618701"/>
            <a:ext cx="6560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</a:pPr>
            <a:r>
              <a:rPr lang="zh-TW" altLang="en-US" dirty="0"/>
              <a:t>存檔標記檔</a:t>
            </a:r>
            <a:endParaRPr dirty="0"/>
          </a:p>
        </p:txBody>
      </p:sp>
      <p:sp>
        <p:nvSpPr>
          <p:cNvPr id="151" name="Google Shape;151;g32db8301baa_0_6">
            <a:extLst>
              <a:ext uri="{FF2B5EF4-FFF2-40B4-BE49-F238E27FC236}">
                <a16:creationId xmlns:a16="http://schemas.microsoft.com/office/drawing/2014/main" id="{FF65501D-398A-4474-D4EC-E29321BA86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53" name="Google Shape;153;g32db8301baa_0_6">
            <a:extLst>
              <a:ext uri="{FF2B5EF4-FFF2-40B4-BE49-F238E27FC236}">
                <a16:creationId xmlns:a16="http://schemas.microsoft.com/office/drawing/2014/main" id="{D9E2D133-BC5C-3D7C-B722-B93FDD6A28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10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DDD06B-BECE-A219-D599-F44C0ADF5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461" y="1037153"/>
            <a:ext cx="6158642" cy="364386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6B264015-6066-C41B-8947-C0B0ABDAD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717" y="1709208"/>
            <a:ext cx="2668465" cy="110398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82FE7AB-E178-A3D3-3B01-8E7A906F53C6}"/>
              </a:ext>
            </a:extLst>
          </p:cNvPr>
          <p:cNvSpPr/>
          <p:nvPr/>
        </p:nvSpPr>
        <p:spPr>
          <a:xfrm>
            <a:off x="3926049" y="2533473"/>
            <a:ext cx="826314" cy="7969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3B7AE8-1DA2-3BE5-12AE-BE4A40D2C563}"/>
              </a:ext>
            </a:extLst>
          </p:cNvPr>
          <p:cNvSpPr/>
          <p:nvPr/>
        </p:nvSpPr>
        <p:spPr>
          <a:xfrm>
            <a:off x="3926049" y="1968614"/>
            <a:ext cx="453004" cy="11605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EF656E-470B-DC20-0194-58A69B4E7092}"/>
              </a:ext>
            </a:extLst>
          </p:cNvPr>
          <p:cNvSpPr txBox="1"/>
          <p:nvPr/>
        </p:nvSpPr>
        <p:spPr>
          <a:xfrm>
            <a:off x="3806142" y="1698305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r>
              <a:rPr lang="zh-TW" altLang="en-US" dirty="0">
                <a:solidFill>
                  <a:srgbClr val="FF0000"/>
                </a:solidFill>
              </a:rPr>
              <a:t> 取名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285C318-4BCB-1FF2-96E6-C17ECB8087AF}"/>
              </a:ext>
            </a:extLst>
          </p:cNvPr>
          <p:cNvSpPr txBox="1"/>
          <p:nvPr/>
        </p:nvSpPr>
        <p:spPr>
          <a:xfrm>
            <a:off x="3680892" y="24245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AB9DAC-6825-79AA-0C83-B3AC2FD2A6D8}"/>
              </a:ext>
            </a:extLst>
          </p:cNvPr>
          <p:cNvSpPr/>
          <p:nvPr/>
        </p:nvSpPr>
        <p:spPr>
          <a:xfrm>
            <a:off x="5092117" y="2672266"/>
            <a:ext cx="466987" cy="9190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6351EB1-2945-45D5-883F-E16A201654DD}"/>
              </a:ext>
            </a:extLst>
          </p:cNvPr>
          <p:cNvSpPr txBox="1"/>
          <p:nvPr/>
        </p:nvSpPr>
        <p:spPr>
          <a:xfrm>
            <a:off x="4862043" y="25837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3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72d9d8a8b_0_141"/>
          <p:cNvSpPr txBox="1">
            <a:spLocks noGrp="1"/>
          </p:cNvSpPr>
          <p:nvPr>
            <p:ph type="ctrTitle"/>
          </p:nvPr>
        </p:nvSpPr>
        <p:spPr>
          <a:xfrm>
            <a:off x="725332" y="1814327"/>
            <a:ext cx="7643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JhengHei"/>
              <a:buNone/>
            </a:pPr>
            <a:r>
              <a:rPr lang="zh-TW" altLang="en-US" dirty="0"/>
              <a:t>多平面重建教學</a:t>
            </a:r>
          </a:p>
        </p:txBody>
      </p:sp>
      <p:sp>
        <p:nvSpPr>
          <p:cNvPr id="135" name="Google Shape;135;g2672d9d8a8b_0_141"/>
          <p:cNvSpPr txBox="1">
            <a:spLocks noGrp="1"/>
          </p:cNvSpPr>
          <p:nvPr>
            <p:ph type="body" idx="1"/>
          </p:nvPr>
        </p:nvSpPr>
        <p:spPr>
          <a:xfrm>
            <a:off x="725332" y="2428775"/>
            <a:ext cx="7643400" cy="14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endParaRPr sz="1800"/>
          </a:p>
        </p:txBody>
      </p:sp>
      <p:sp>
        <p:nvSpPr>
          <p:cNvPr id="136" name="Google Shape;136;g2672d9d8a8b_0_141"/>
          <p:cNvSpPr txBox="1">
            <a:spLocks noGrp="1"/>
          </p:cNvSpPr>
          <p:nvPr>
            <p:ph type="body" idx="2"/>
          </p:nvPr>
        </p:nvSpPr>
        <p:spPr>
          <a:xfrm>
            <a:off x="1381915" y="4655528"/>
            <a:ext cx="7322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0" indent="-165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37" name="Google Shape;137;g2672d9d8a8b_0_141"/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87094F16-20EB-D629-D296-B63C36C92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>
            <a:extLst>
              <a:ext uri="{FF2B5EF4-FFF2-40B4-BE49-F238E27FC236}">
                <a16:creationId xmlns:a16="http://schemas.microsoft.com/office/drawing/2014/main" id="{43D97635-7525-AF8B-7610-337A66D884B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019" y="618701"/>
            <a:ext cx="6560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</a:pPr>
            <a:r>
              <a:rPr lang="zh-TW" altLang="en-US" dirty="0"/>
              <a:t>多平面重建</a:t>
            </a:r>
            <a:endParaRPr dirty="0"/>
          </a:p>
        </p:txBody>
      </p:sp>
      <p:sp>
        <p:nvSpPr>
          <p:cNvPr id="143" name="Google Shape;143;p5">
            <a:extLst>
              <a:ext uri="{FF2B5EF4-FFF2-40B4-BE49-F238E27FC236}">
                <a16:creationId xmlns:a16="http://schemas.microsoft.com/office/drawing/2014/main" id="{23AF0D52-548B-E1B2-DB8C-743CA18D26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44" name="Google Shape;144;p5">
            <a:extLst>
              <a:ext uri="{FF2B5EF4-FFF2-40B4-BE49-F238E27FC236}">
                <a16:creationId xmlns:a16="http://schemas.microsoft.com/office/drawing/2014/main" id="{00C4418D-555B-9575-4C54-9719FBE5CB2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15566" y="1213947"/>
            <a:ext cx="7577100" cy="30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520700" lvl="0" indent="-330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800"/>
              <a:buChar char="•"/>
            </a:pPr>
            <a:r>
              <a:rPr lang="zh-TW" altLang="en-US" sz="1800" dirty="0"/>
              <a:t>用於對任一平面的電腦斷層影像進行觀察與處理</a:t>
            </a:r>
            <a:endParaRPr lang="en-US" altLang="zh-TW" sz="1800" dirty="0"/>
          </a:p>
          <a:p>
            <a:pPr marL="520700" lvl="0" indent="-330200">
              <a:lnSpc>
                <a:spcPct val="100000"/>
              </a:lnSpc>
              <a:buSzPts val="1800"/>
              <a:buChar char="•"/>
            </a:pPr>
            <a:r>
              <a:rPr lang="zh-TW" altLang="en-US" sz="1800" dirty="0"/>
              <a:t>這裡針對主動脈瓣膜介紹多平面重建</a:t>
            </a:r>
            <a:endParaRPr lang="en-US" altLang="zh-TW" sz="1800" dirty="0"/>
          </a:p>
          <a:p>
            <a:pPr marL="520700" lvl="0" indent="-330200">
              <a:lnSpc>
                <a:spcPct val="100000"/>
              </a:lnSpc>
              <a:buSzPts val="1800"/>
              <a:buChar char="•"/>
            </a:pPr>
            <a:endParaRPr lang="en-US" altLang="zh-TW" sz="1800" dirty="0"/>
          </a:p>
          <a:p>
            <a:pPr marL="520700" lvl="0" indent="-330200">
              <a:lnSpc>
                <a:spcPct val="100000"/>
              </a:lnSpc>
              <a:buSzPts val="1800"/>
              <a:buChar char="•"/>
            </a:pPr>
            <a:r>
              <a:rPr lang="zh-TW" altLang="en-US" sz="1800" dirty="0">
                <a:hlinkClick r:id="rId3"/>
              </a:rPr>
              <a:t>參考資料（影片）</a:t>
            </a:r>
            <a:endParaRPr lang="en-US" altLang="zh-TW" sz="1800" dirty="0"/>
          </a:p>
        </p:txBody>
      </p:sp>
      <p:sp>
        <p:nvSpPr>
          <p:cNvPr id="145" name="Google Shape;145;p5">
            <a:extLst>
              <a:ext uri="{FF2B5EF4-FFF2-40B4-BE49-F238E27FC236}">
                <a16:creationId xmlns:a16="http://schemas.microsoft.com/office/drawing/2014/main" id="{C15EC1F2-F299-C37B-46E5-36A9DC05D7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1200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1FF3D093-1BBB-0AB1-31CC-9234A101C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>
            <a:extLst>
              <a:ext uri="{FF2B5EF4-FFF2-40B4-BE49-F238E27FC236}">
                <a16:creationId xmlns:a16="http://schemas.microsoft.com/office/drawing/2014/main" id="{0E604BDC-1C24-BEA0-94A8-CBB414BE772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019" y="618701"/>
            <a:ext cx="6560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</a:pPr>
            <a:r>
              <a:rPr lang="zh-TW" altLang="en-US" dirty="0"/>
              <a:t>多平面重建</a:t>
            </a:r>
            <a:endParaRPr dirty="0"/>
          </a:p>
        </p:txBody>
      </p:sp>
      <p:sp>
        <p:nvSpPr>
          <p:cNvPr id="143" name="Google Shape;143;p5">
            <a:extLst>
              <a:ext uri="{FF2B5EF4-FFF2-40B4-BE49-F238E27FC236}">
                <a16:creationId xmlns:a16="http://schemas.microsoft.com/office/drawing/2014/main" id="{FD74293A-A1E0-0FB5-CD65-0505E7C9E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44" name="Google Shape;144;p5">
            <a:extLst>
              <a:ext uri="{FF2B5EF4-FFF2-40B4-BE49-F238E27FC236}">
                <a16:creationId xmlns:a16="http://schemas.microsoft.com/office/drawing/2014/main" id="{7F1F4B9A-21F8-2ABE-E01B-0B0EEE04EA0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15566" y="1213947"/>
            <a:ext cx="7577100" cy="30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520700" lvl="0" indent="-330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800"/>
              <a:buChar char="•"/>
            </a:pPr>
            <a:r>
              <a:rPr lang="zh-TW" altLang="en-US" sz="1800" dirty="0"/>
              <a:t>下載 </a:t>
            </a:r>
            <a:r>
              <a:rPr lang="en-US" altLang="zh-TW" sz="1800" dirty="0">
                <a:hlinkClick r:id="rId3"/>
              </a:rPr>
              <a:t>3D Slicer</a:t>
            </a:r>
            <a:r>
              <a:rPr lang="zh-TW" altLang="en-US" sz="1800" dirty="0"/>
              <a:t> 並開啟</a:t>
            </a:r>
            <a:endParaRPr lang="en-US" altLang="zh-TW" sz="1800" dirty="0"/>
          </a:p>
          <a:p>
            <a:pPr marL="520700" lvl="0" indent="-330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800"/>
              <a:buChar char="•"/>
            </a:pPr>
            <a:r>
              <a:rPr lang="zh-TW" altLang="en-US" sz="1800" dirty="0"/>
              <a:t>將任一筆 </a:t>
            </a:r>
            <a:r>
              <a:rPr lang="en-US" altLang="zh-TW" sz="1800" dirty="0"/>
              <a:t>nii.gz</a:t>
            </a:r>
            <a:r>
              <a:rPr lang="zh-TW" altLang="en-US" sz="1800" dirty="0"/>
              <a:t> 檔案</a:t>
            </a:r>
            <a:br>
              <a:rPr lang="en-US" altLang="zh-TW" sz="1800" dirty="0"/>
            </a:br>
            <a:r>
              <a:rPr lang="zh-TW" altLang="en-US" sz="1800" dirty="0"/>
              <a:t>放至 </a:t>
            </a:r>
            <a:r>
              <a:rPr lang="en-US" altLang="zh-TW" sz="1800" dirty="0"/>
              <a:t>3D Slicer</a:t>
            </a:r>
          </a:p>
        </p:txBody>
      </p:sp>
      <p:sp>
        <p:nvSpPr>
          <p:cNvPr id="145" name="Google Shape;145;p5">
            <a:extLst>
              <a:ext uri="{FF2B5EF4-FFF2-40B4-BE49-F238E27FC236}">
                <a16:creationId xmlns:a16="http://schemas.microsoft.com/office/drawing/2014/main" id="{1E5F403E-E65C-9F34-A4A8-CD35D3B475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13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BB0A6AE-3BD2-5F86-77FB-A196D6DF4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709" y="1155668"/>
            <a:ext cx="5281993" cy="312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50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2A0073A6-1937-8A9A-3C4E-2E046E32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>
            <a:extLst>
              <a:ext uri="{FF2B5EF4-FFF2-40B4-BE49-F238E27FC236}">
                <a16:creationId xmlns:a16="http://schemas.microsoft.com/office/drawing/2014/main" id="{A7A605D6-5A1C-D793-56BF-C56DC2B2614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019" y="618701"/>
            <a:ext cx="6560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</a:pPr>
            <a:r>
              <a:rPr lang="zh-TW" altLang="en-US" dirty="0"/>
              <a:t>多平面重建</a:t>
            </a:r>
            <a:endParaRPr dirty="0"/>
          </a:p>
        </p:txBody>
      </p:sp>
      <p:sp>
        <p:nvSpPr>
          <p:cNvPr id="143" name="Google Shape;143;p5">
            <a:extLst>
              <a:ext uri="{FF2B5EF4-FFF2-40B4-BE49-F238E27FC236}">
                <a16:creationId xmlns:a16="http://schemas.microsoft.com/office/drawing/2014/main" id="{CF727074-A362-CB66-3DDE-1DD2BCD127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45" name="Google Shape;145;p5">
            <a:extLst>
              <a:ext uri="{FF2B5EF4-FFF2-40B4-BE49-F238E27FC236}">
                <a16:creationId xmlns:a16="http://schemas.microsoft.com/office/drawing/2014/main" id="{F8630D99-2929-8CF2-FCE7-2B768631F4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14</a:t>
            </a:fld>
            <a:endParaRPr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138DEB1-5433-FC3B-2731-A51180A83F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205"/>
          <a:stretch/>
        </p:blipFill>
        <p:spPr>
          <a:xfrm>
            <a:off x="2864840" y="265029"/>
            <a:ext cx="5910044" cy="461344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350161E-CFAC-2E45-996C-A58B930CC0CC}"/>
              </a:ext>
            </a:extLst>
          </p:cNvPr>
          <p:cNvSpPr/>
          <p:nvPr/>
        </p:nvSpPr>
        <p:spPr>
          <a:xfrm>
            <a:off x="7013197" y="501970"/>
            <a:ext cx="147324" cy="14692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DE31924-6DE3-F9AA-6700-087BA9F51D16}"/>
              </a:ext>
            </a:extLst>
          </p:cNvPr>
          <p:cNvSpPr txBox="1"/>
          <p:nvPr/>
        </p:nvSpPr>
        <p:spPr>
          <a:xfrm>
            <a:off x="6876469" y="238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AB61698-EBAC-A086-1A86-A914F0FD61A3}"/>
              </a:ext>
            </a:extLst>
          </p:cNvPr>
          <p:cNvSpPr/>
          <p:nvPr/>
        </p:nvSpPr>
        <p:spPr>
          <a:xfrm>
            <a:off x="7187802" y="501970"/>
            <a:ext cx="48711" cy="14692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8CC9233-73BF-723F-2203-8F16DCC57C32}"/>
              </a:ext>
            </a:extLst>
          </p:cNvPr>
          <p:cNvSpPr txBox="1"/>
          <p:nvPr/>
        </p:nvSpPr>
        <p:spPr>
          <a:xfrm>
            <a:off x="7089189" y="238500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 </a:t>
            </a:r>
            <a:r>
              <a:rPr lang="zh-TW" altLang="en-US" dirty="0">
                <a:solidFill>
                  <a:srgbClr val="FF0000"/>
                </a:solidFill>
              </a:rPr>
              <a:t>打開下拉式選單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8497E3-14D5-38A7-2CD4-7E4D369DF56B}"/>
              </a:ext>
            </a:extLst>
          </p:cNvPr>
          <p:cNvSpPr/>
          <p:nvPr/>
        </p:nvSpPr>
        <p:spPr>
          <a:xfrm>
            <a:off x="7013198" y="675420"/>
            <a:ext cx="968752" cy="10779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E85BCCA-D1FD-CCD1-A914-39A342E6225A}"/>
              </a:ext>
            </a:extLst>
          </p:cNvPr>
          <p:cNvSpPr txBox="1"/>
          <p:nvPr/>
        </p:nvSpPr>
        <p:spPr>
          <a:xfrm>
            <a:off x="6403792" y="588545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 </a:t>
            </a:r>
            <a:r>
              <a:rPr lang="zh-TW" altLang="en-US" dirty="0">
                <a:solidFill>
                  <a:srgbClr val="FF0000"/>
                </a:solidFill>
              </a:rPr>
              <a:t>打勾</a:t>
            </a:r>
          </a:p>
        </p:txBody>
      </p:sp>
    </p:spTree>
    <p:extLst>
      <p:ext uri="{BB962C8B-B14F-4D97-AF65-F5344CB8AC3E}">
        <p14:creationId xmlns:p14="http://schemas.microsoft.com/office/powerpoint/2010/main" val="1699276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CB0C498A-DE8A-5F50-3849-20DB06726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>
            <a:extLst>
              <a:ext uri="{FF2B5EF4-FFF2-40B4-BE49-F238E27FC236}">
                <a16:creationId xmlns:a16="http://schemas.microsoft.com/office/drawing/2014/main" id="{76F812FB-B8BB-3B46-DC16-2A61838F90A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019" y="618701"/>
            <a:ext cx="6560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</a:pPr>
            <a:r>
              <a:rPr lang="zh-TW" altLang="en-US" dirty="0"/>
              <a:t>多平面重建</a:t>
            </a:r>
            <a:endParaRPr dirty="0"/>
          </a:p>
        </p:txBody>
      </p:sp>
      <p:sp>
        <p:nvSpPr>
          <p:cNvPr id="143" name="Google Shape;143;p5">
            <a:extLst>
              <a:ext uri="{FF2B5EF4-FFF2-40B4-BE49-F238E27FC236}">
                <a16:creationId xmlns:a16="http://schemas.microsoft.com/office/drawing/2014/main" id="{95170AB3-A8CB-7EA1-69CA-B432F30DB2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45" name="Google Shape;145;p5">
            <a:extLst>
              <a:ext uri="{FF2B5EF4-FFF2-40B4-BE49-F238E27FC236}">
                <a16:creationId xmlns:a16="http://schemas.microsoft.com/office/drawing/2014/main" id="{DDF741A2-F86F-7C32-5A81-D90F4DB782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15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C5F367C-B331-FC31-6B9E-A3749909D7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90" t="326" b="-1"/>
          <a:stretch/>
        </p:blipFill>
        <p:spPr>
          <a:xfrm>
            <a:off x="2931952" y="92278"/>
            <a:ext cx="6120892" cy="512672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0C1680E-C809-F0A0-E1D6-259985182D48}"/>
              </a:ext>
            </a:extLst>
          </p:cNvPr>
          <p:cNvSpPr/>
          <p:nvPr/>
        </p:nvSpPr>
        <p:spPr>
          <a:xfrm>
            <a:off x="4274191" y="2153522"/>
            <a:ext cx="147324" cy="14692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2CB16D-D91E-DCB9-EEA4-12134CC575C1}"/>
              </a:ext>
            </a:extLst>
          </p:cNvPr>
          <p:cNvSpPr txBox="1"/>
          <p:nvPr/>
        </p:nvSpPr>
        <p:spPr>
          <a:xfrm>
            <a:off x="4274191" y="2340240"/>
            <a:ext cx="34163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按住交叉處，將十字移到主動脈瓣膜中心</a:t>
            </a:r>
          </a:p>
        </p:txBody>
      </p:sp>
    </p:spTree>
    <p:extLst>
      <p:ext uri="{BB962C8B-B14F-4D97-AF65-F5344CB8AC3E}">
        <p14:creationId xmlns:p14="http://schemas.microsoft.com/office/powerpoint/2010/main" val="1651789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16503819-89BB-2EFC-A32D-D0C4BC32C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>
            <a:extLst>
              <a:ext uri="{FF2B5EF4-FFF2-40B4-BE49-F238E27FC236}">
                <a16:creationId xmlns:a16="http://schemas.microsoft.com/office/drawing/2014/main" id="{15CAFFB1-21B1-DC6D-866E-7520A77D4AA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019" y="618701"/>
            <a:ext cx="6560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</a:pPr>
            <a:r>
              <a:rPr lang="zh-TW" altLang="en-US" dirty="0"/>
              <a:t>多平面重建</a:t>
            </a:r>
            <a:endParaRPr dirty="0"/>
          </a:p>
        </p:txBody>
      </p:sp>
      <p:sp>
        <p:nvSpPr>
          <p:cNvPr id="143" name="Google Shape;143;p5">
            <a:extLst>
              <a:ext uri="{FF2B5EF4-FFF2-40B4-BE49-F238E27FC236}">
                <a16:creationId xmlns:a16="http://schemas.microsoft.com/office/drawing/2014/main" id="{8E92DA11-8760-9E89-86D1-DDFD3F7C8A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45" name="Google Shape;145;p5">
            <a:extLst>
              <a:ext uri="{FF2B5EF4-FFF2-40B4-BE49-F238E27FC236}">
                <a16:creationId xmlns:a16="http://schemas.microsoft.com/office/drawing/2014/main" id="{4DD761A7-843A-74D3-0463-1DF80548F3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16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4373CF2-E8B3-7571-E8F1-0F4A483B9C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56"/>
          <a:stretch/>
        </p:blipFill>
        <p:spPr>
          <a:xfrm>
            <a:off x="2902039" y="0"/>
            <a:ext cx="6123905" cy="51435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EB1420F-DA13-5C2A-B03A-802A72858008}"/>
              </a:ext>
            </a:extLst>
          </p:cNvPr>
          <p:cNvSpPr/>
          <p:nvPr/>
        </p:nvSpPr>
        <p:spPr>
          <a:xfrm>
            <a:off x="3049398" y="3518830"/>
            <a:ext cx="360727" cy="1761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8D274B-4B89-E77A-F860-36E1ED7C4299}"/>
              </a:ext>
            </a:extLst>
          </p:cNvPr>
          <p:cNvSpPr/>
          <p:nvPr/>
        </p:nvSpPr>
        <p:spPr>
          <a:xfrm rot="5400000">
            <a:off x="4120241" y="4675085"/>
            <a:ext cx="288360" cy="13698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0D81940-2085-1ED0-549B-6D5EA4B9A26F}"/>
              </a:ext>
            </a:extLst>
          </p:cNvPr>
          <p:cNvSpPr txBox="1"/>
          <p:nvPr/>
        </p:nvSpPr>
        <p:spPr>
          <a:xfrm>
            <a:off x="2374412" y="3888799"/>
            <a:ext cx="1620957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按住紅框內任一處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將十字旋轉至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平行主動脈瓣膜</a:t>
            </a: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921FF3FF-3D21-DD7C-7DFD-0943A213813D}"/>
              </a:ext>
            </a:extLst>
          </p:cNvPr>
          <p:cNvSpPr/>
          <p:nvPr/>
        </p:nvSpPr>
        <p:spPr>
          <a:xfrm rot="10800000">
            <a:off x="3150562" y="3699269"/>
            <a:ext cx="158398" cy="176099"/>
          </a:xfrm>
          <a:prstGeom prst="downArrow">
            <a:avLst>
              <a:gd name="adj1" fmla="val 36821"/>
              <a:gd name="adj2" fmla="val 609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C17C5C7F-0364-BF95-4CE1-D690C9AC046C}"/>
              </a:ext>
            </a:extLst>
          </p:cNvPr>
          <p:cNvSpPr/>
          <p:nvPr/>
        </p:nvSpPr>
        <p:spPr>
          <a:xfrm rot="18477880">
            <a:off x="4016449" y="4511349"/>
            <a:ext cx="158398" cy="176099"/>
          </a:xfrm>
          <a:prstGeom prst="downArrow">
            <a:avLst>
              <a:gd name="adj1" fmla="val 36821"/>
              <a:gd name="adj2" fmla="val 609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815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AB9B197A-BC87-8000-A2B4-FC9F8CEB7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>
            <a:extLst>
              <a:ext uri="{FF2B5EF4-FFF2-40B4-BE49-F238E27FC236}">
                <a16:creationId xmlns:a16="http://schemas.microsoft.com/office/drawing/2014/main" id="{CA9900ED-1F1A-2EA6-96B9-26225A8559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AD6AF0-AA5F-201E-1C34-667DA2A4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831"/>
          <a:stretch/>
        </p:blipFill>
        <p:spPr>
          <a:xfrm>
            <a:off x="2751589" y="0"/>
            <a:ext cx="6099919" cy="5143500"/>
          </a:xfrm>
          <a:prstGeom prst="rect">
            <a:avLst/>
          </a:prstGeom>
        </p:spPr>
      </p:pic>
      <p:sp>
        <p:nvSpPr>
          <p:cNvPr id="142" name="Google Shape;142;p5">
            <a:extLst>
              <a:ext uri="{FF2B5EF4-FFF2-40B4-BE49-F238E27FC236}">
                <a16:creationId xmlns:a16="http://schemas.microsoft.com/office/drawing/2014/main" id="{422E809E-D773-6713-9C7C-8566497C11B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019" y="618701"/>
            <a:ext cx="6560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</a:pPr>
            <a:r>
              <a:rPr lang="zh-TW" altLang="en-US" dirty="0"/>
              <a:t>多平面重建</a:t>
            </a:r>
            <a:endParaRPr dirty="0"/>
          </a:p>
        </p:txBody>
      </p:sp>
      <p:sp>
        <p:nvSpPr>
          <p:cNvPr id="145" name="Google Shape;145;p5">
            <a:extLst>
              <a:ext uri="{FF2B5EF4-FFF2-40B4-BE49-F238E27FC236}">
                <a16:creationId xmlns:a16="http://schemas.microsoft.com/office/drawing/2014/main" id="{AF25F8F5-40E3-194E-29D3-8F3917C79F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17</a:t>
            </a:fld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CDD1C0-F1B1-DB77-BCD2-167BD07A2D12}"/>
              </a:ext>
            </a:extLst>
          </p:cNvPr>
          <p:cNvSpPr/>
          <p:nvPr/>
        </p:nvSpPr>
        <p:spPr>
          <a:xfrm>
            <a:off x="6132353" y="3506247"/>
            <a:ext cx="360727" cy="1761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D4E616-CBDB-C85D-DAB0-EC359FAB449B}"/>
              </a:ext>
            </a:extLst>
          </p:cNvPr>
          <p:cNvSpPr/>
          <p:nvPr/>
        </p:nvSpPr>
        <p:spPr>
          <a:xfrm rot="5400000">
            <a:off x="7530368" y="4683472"/>
            <a:ext cx="288360" cy="13698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BA7A9E-EB08-C1AE-59C1-B025B82E38DA}"/>
              </a:ext>
            </a:extLst>
          </p:cNvPr>
          <p:cNvSpPr txBox="1"/>
          <p:nvPr/>
        </p:nvSpPr>
        <p:spPr>
          <a:xfrm>
            <a:off x="5792826" y="3879568"/>
            <a:ext cx="1620957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按住紅框內任一處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將十字旋轉至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平行主動脈瓣膜</a:t>
            </a: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5CA688E2-81EC-C0D5-F6A3-D2BEA7C8459B}"/>
              </a:ext>
            </a:extLst>
          </p:cNvPr>
          <p:cNvSpPr/>
          <p:nvPr/>
        </p:nvSpPr>
        <p:spPr>
          <a:xfrm rot="10800000">
            <a:off x="6233517" y="3686686"/>
            <a:ext cx="158398" cy="176099"/>
          </a:xfrm>
          <a:prstGeom prst="downArrow">
            <a:avLst>
              <a:gd name="adj1" fmla="val 36821"/>
              <a:gd name="adj2" fmla="val 609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BBF7286E-677F-A87E-10DD-2A2E41E0AB63}"/>
              </a:ext>
            </a:extLst>
          </p:cNvPr>
          <p:cNvSpPr/>
          <p:nvPr/>
        </p:nvSpPr>
        <p:spPr>
          <a:xfrm rot="18477880">
            <a:off x="7430694" y="4538924"/>
            <a:ext cx="158398" cy="176099"/>
          </a:xfrm>
          <a:prstGeom prst="downArrow">
            <a:avLst>
              <a:gd name="adj1" fmla="val 36821"/>
              <a:gd name="adj2" fmla="val 609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7771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CF0E5D48-6928-7F36-C83D-07B0F3FBF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>
            <a:extLst>
              <a:ext uri="{FF2B5EF4-FFF2-40B4-BE49-F238E27FC236}">
                <a16:creationId xmlns:a16="http://schemas.microsoft.com/office/drawing/2014/main" id="{21F0FC50-184A-234A-18BE-FE2CC4B5C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42" name="Google Shape;142;p5">
            <a:extLst>
              <a:ext uri="{FF2B5EF4-FFF2-40B4-BE49-F238E27FC236}">
                <a16:creationId xmlns:a16="http://schemas.microsoft.com/office/drawing/2014/main" id="{E526B9D6-8CB4-059D-6FC1-DF9F002695B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019" y="618701"/>
            <a:ext cx="6560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</a:pPr>
            <a:r>
              <a:rPr lang="zh-TW" altLang="en-US" dirty="0"/>
              <a:t>多平面重建</a:t>
            </a:r>
            <a:endParaRPr dirty="0"/>
          </a:p>
        </p:txBody>
      </p:sp>
      <p:sp>
        <p:nvSpPr>
          <p:cNvPr id="145" name="Google Shape;145;p5">
            <a:extLst>
              <a:ext uri="{FF2B5EF4-FFF2-40B4-BE49-F238E27FC236}">
                <a16:creationId xmlns:a16="http://schemas.microsoft.com/office/drawing/2014/main" id="{0938D806-3E39-3C6E-46CC-E37F15DF94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18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2E2A6E-0981-B837-8041-452D9FF896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639"/>
          <a:stretch/>
        </p:blipFill>
        <p:spPr>
          <a:xfrm>
            <a:off x="2852256" y="0"/>
            <a:ext cx="6116697" cy="5143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083837E-3107-5C4A-8947-C63C4B0386D0}"/>
              </a:ext>
            </a:extLst>
          </p:cNvPr>
          <p:cNvSpPr/>
          <p:nvPr/>
        </p:nvSpPr>
        <p:spPr>
          <a:xfrm>
            <a:off x="2890007" y="708517"/>
            <a:ext cx="3024232" cy="209759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F9147FF-D6D6-F355-65E3-7CCA0059DAA9}"/>
              </a:ext>
            </a:extLst>
          </p:cNvPr>
          <p:cNvSpPr txBox="1"/>
          <p:nvPr/>
        </p:nvSpPr>
        <p:spPr>
          <a:xfrm>
            <a:off x="5828846" y="877407"/>
            <a:ext cx="144687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現在這平面與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主動脈瓣膜平行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可以更清楚看到主動脈瓣膜</a:t>
            </a:r>
          </a:p>
        </p:txBody>
      </p:sp>
    </p:spTree>
    <p:extLst>
      <p:ext uri="{BB962C8B-B14F-4D97-AF65-F5344CB8AC3E}">
        <p14:creationId xmlns:p14="http://schemas.microsoft.com/office/powerpoint/2010/main" val="2159553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0D0A46AD-B64D-71AB-DE98-65BAD0C2C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>
            <a:extLst>
              <a:ext uri="{FF2B5EF4-FFF2-40B4-BE49-F238E27FC236}">
                <a16:creationId xmlns:a16="http://schemas.microsoft.com/office/drawing/2014/main" id="{B9E040F4-5EE3-644E-2888-35DF13D320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42" name="Google Shape;142;p5">
            <a:extLst>
              <a:ext uri="{FF2B5EF4-FFF2-40B4-BE49-F238E27FC236}">
                <a16:creationId xmlns:a16="http://schemas.microsoft.com/office/drawing/2014/main" id="{19D81D57-1428-0703-CC65-3412E74EED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019" y="618701"/>
            <a:ext cx="6560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</a:pPr>
            <a:r>
              <a:rPr lang="zh-TW" altLang="en-US" dirty="0"/>
              <a:t>多平面重建</a:t>
            </a:r>
            <a:endParaRPr dirty="0"/>
          </a:p>
        </p:txBody>
      </p:sp>
      <p:sp>
        <p:nvSpPr>
          <p:cNvPr id="145" name="Google Shape;145;p5">
            <a:extLst>
              <a:ext uri="{FF2B5EF4-FFF2-40B4-BE49-F238E27FC236}">
                <a16:creationId xmlns:a16="http://schemas.microsoft.com/office/drawing/2014/main" id="{CA59B811-21EC-8093-29C9-5CC1E42992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19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28A1503-3A21-B15A-7B58-5F7A5901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653" y="1071169"/>
            <a:ext cx="6485813" cy="383743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BEA62EC-1A46-1A8A-2301-A2196A154204}"/>
              </a:ext>
            </a:extLst>
          </p:cNvPr>
          <p:cNvSpPr txBox="1"/>
          <p:nvPr/>
        </p:nvSpPr>
        <p:spPr>
          <a:xfrm>
            <a:off x="1737836" y="2338206"/>
            <a:ext cx="1479337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要恢復成原本平面則點兩下眼睛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重新顯示檔案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9EF16B-1B53-CC30-64D8-588ADA7B6C1E}"/>
              </a:ext>
            </a:extLst>
          </p:cNvPr>
          <p:cNvSpPr/>
          <p:nvPr/>
        </p:nvSpPr>
        <p:spPr>
          <a:xfrm>
            <a:off x="2923558" y="2182885"/>
            <a:ext cx="147324" cy="14692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27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72d9d8a8b_0_134"/>
          <p:cNvSpPr txBox="1">
            <a:spLocks noGrp="1"/>
          </p:cNvSpPr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127" name="Google Shape;127;g2672d9d8a8b_0_134"/>
          <p:cNvSpPr txBox="1">
            <a:spLocks noGrp="1"/>
          </p:cNvSpPr>
          <p:nvPr>
            <p:ph type="body" idx="1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0" indent="-165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28" name="Google Shape;128;g2672d9d8a8b_0_134"/>
          <p:cNvSpPr txBox="1">
            <a:spLocks noGrp="1"/>
          </p:cNvSpPr>
          <p:nvPr>
            <p:ph type="body" idx="2"/>
          </p:nvPr>
        </p:nvSpPr>
        <p:spPr>
          <a:xfrm>
            <a:off x="715566" y="1213947"/>
            <a:ext cx="7577100" cy="30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520700" lvl="0" indent="-3429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altLang="zh-TW" dirty="0"/>
              <a:t>3D</a:t>
            </a:r>
            <a:r>
              <a:rPr lang="zh-TW" altLang="en-US" dirty="0"/>
              <a:t>邊界框標記</a:t>
            </a:r>
            <a:endParaRPr dirty="0"/>
          </a:p>
          <a:p>
            <a:pPr marL="520700" lvl="0" indent="-3429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zh-TW" altLang="en-US" dirty="0"/>
              <a:t>多平面重建</a:t>
            </a:r>
            <a:r>
              <a:rPr lang="zh-TW" dirty="0"/>
              <a:t>教學</a:t>
            </a:r>
            <a:endParaRPr dirty="0"/>
          </a:p>
        </p:txBody>
      </p:sp>
      <p:sp>
        <p:nvSpPr>
          <p:cNvPr id="129" name="Google Shape;129;g2672d9d8a8b_0_134"/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5"/>
          <p:cNvSpPr txBox="1">
            <a:spLocks noGrp="1"/>
          </p:cNvSpPr>
          <p:nvPr>
            <p:ph type="ctrTitle"/>
          </p:nvPr>
        </p:nvSpPr>
        <p:spPr>
          <a:xfrm>
            <a:off x="499110" y="1512844"/>
            <a:ext cx="34347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3000" b="1">
                <a:solidFill>
                  <a:schemeClr val="lt1"/>
                </a:solidFill>
              </a:rPr>
              <a:t>END</a:t>
            </a:r>
            <a:endParaRPr sz="3000" b="1">
              <a:solidFill>
                <a:schemeClr val="lt1"/>
              </a:solidFill>
            </a:endParaRPr>
          </a:p>
        </p:txBody>
      </p:sp>
      <p:sp>
        <p:nvSpPr>
          <p:cNvPr id="165" name="Google Shape;165;p45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72d9d8a8b_0_127"/>
          <p:cNvSpPr txBox="1">
            <a:spLocks noGrp="1"/>
          </p:cNvSpPr>
          <p:nvPr>
            <p:ph type="ctrTitle"/>
          </p:nvPr>
        </p:nvSpPr>
        <p:spPr>
          <a:xfrm>
            <a:off x="725332" y="1814327"/>
            <a:ext cx="7643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JhengHei"/>
              <a:buNone/>
            </a:pPr>
            <a:r>
              <a:rPr lang="en-US" altLang="zh-TW" dirty="0"/>
              <a:t>3D</a:t>
            </a:r>
            <a:r>
              <a:rPr lang="zh-TW" altLang="en-US" dirty="0"/>
              <a:t>邊界框標記</a:t>
            </a:r>
          </a:p>
        </p:txBody>
      </p:sp>
      <p:sp>
        <p:nvSpPr>
          <p:cNvPr id="119" name="Google Shape;119;g2672d9d8a8b_0_127"/>
          <p:cNvSpPr txBox="1">
            <a:spLocks noGrp="1"/>
          </p:cNvSpPr>
          <p:nvPr>
            <p:ph type="body" idx="1"/>
          </p:nvPr>
        </p:nvSpPr>
        <p:spPr>
          <a:xfrm>
            <a:off x="725332" y="2343406"/>
            <a:ext cx="7643400" cy="14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sh"/>
              <a:buNone/>
            </a:pPr>
            <a:endParaRPr/>
          </a:p>
        </p:txBody>
      </p:sp>
      <p:sp>
        <p:nvSpPr>
          <p:cNvPr id="120" name="Google Shape;120;g2672d9d8a8b_0_127"/>
          <p:cNvSpPr txBox="1">
            <a:spLocks noGrp="1"/>
          </p:cNvSpPr>
          <p:nvPr>
            <p:ph type="body" idx="2"/>
          </p:nvPr>
        </p:nvSpPr>
        <p:spPr>
          <a:xfrm>
            <a:off x="1381915" y="4655528"/>
            <a:ext cx="7322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endParaRPr/>
          </a:p>
        </p:txBody>
      </p:sp>
      <p:sp>
        <p:nvSpPr>
          <p:cNvPr id="121" name="Google Shape;121;g2672d9d8a8b_0_127"/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>
            <a:spLocks noGrp="1"/>
          </p:cNvSpPr>
          <p:nvPr>
            <p:ph type="ctrTitle"/>
          </p:nvPr>
        </p:nvSpPr>
        <p:spPr>
          <a:xfrm>
            <a:off x="715019" y="618701"/>
            <a:ext cx="6560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</a:pPr>
            <a:r>
              <a:rPr lang="zh-TW" altLang="en-US" dirty="0"/>
              <a:t>邊界框標記</a:t>
            </a:r>
            <a:endParaRPr dirty="0"/>
          </a:p>
        </p:txBody>
      </p:sp>
      <p:sp>
        <p:nvSpPr>
          <p:cNvPr id="143" name="Google Shape;143;p5"/>
          <p:cNvSpPr txBox="1">
            <a:spLocks noGrp="1"/>
          </p:cNvSpPr>
          <p:nvPr>
            <p:ph type="body" idx="1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body" idx="2"/>
          </p:nvPr>
        </p:nvSpPr>
        <p:spPr>
          <a:xfrm>
            <a:off x="715566" y="1213947"/>
            <a:ext cx="7577100" cy="30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520700" lvl="0" indent="-330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800"/>
              <a:buChar char="•"/>
            </a:pPr>
            <a:r>
              <a:rPr lang="zh-TW" altLang="en-US" sz="1800" dirty="0"/>
              <a:t>下載 </a:t>
            </a:r>
            <a:r>
              <a:rPr lang="en-US" altLang="zh-TW" sz="1800" dirty="0">
                <a:hlinkClick r:id="rId3"/>
              </a:rPr>
              <a:t>3D Slicer</a:t>
            </a:r>
            <a:r>
              <a:rPr lang="zh-TW" altLang="en-US" sz="1800" dirty="0"/>
              <a:t> 並開啟</a:t>
            </a:r>
            <a:endParaRPr lang="en-US" altLang="zh-TW" sz="1800" dirty="0"/>
          </a:p>
          <a:p>
            <a:pPr marL="520700" lvl="0" indent="-330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800"/>
              <a:buChar char="•"/>
            </a:pPr>
            <a:r>
              <a:rPr lang="zh-TW" altLang="en-US" sz="1800" dirty="0"/>
              <a:t>將任一筆 </a:t>
            </a:r>
            <a:r>
              <a:rPr lang="en-US" altLang="zh-TW" sz="1800" dirty="0"/>
              <a:t>nii.gz</a:t>
            </a:r>
            <a:r>
              <a:rPr lang="zh-TW" altLang="en-US" sz="1800" dirty="0"/>
              <a:t> 檔案</a:t>
            </a:r>
            <a:br>
              <a:rPr lang="en-US" altLang="zh-TW" sz="1800" dirty="0"/>
            </a:br>
            <a:r>
              <a:rPr lang="zh-TW" altLang="en-US" sz="1800" dirty="0"/>
              <a:t>放至 </a:t>
            </a:r>
            <a:r>
              <a:rPr lang="en-US" altLang="zh-TW" sz="1800" dirty="0"/>
              <a:t>3D Slicer</a:t>
            </a:r>
          </a:p>
        </p:txBody>
      </p:sp>
      <p:sp>
        <p:nvSpPr>
          <p:cNvPr id="145" name="Google Shape;145;p5"/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4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24A3FDC-A6C3-E1B6-5DED-139034931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709" y="1155668"/>
            <a:ext cx="5281993" cy="31251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db8301baa_0_6"/>
          <p:cNvSpPr txBox="1">
            <a:spLocks noGrp="1"/>
          </p:cNvSpPr>
          <p:nvPr>
            <p:ph type="ctrTitle"/>
          </p:nvPr>
        </p:nvSpPr>
        <p:spPr>
          <a:xfrm>
            <a:off x="715019" y="618701"/>
            <a:ext cx="6560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</a:pPr>
            <a:r>
              <a:rPr lang="zh-TW" altLang="en-US" dirty="0"/>
              <a:t>邊界框標記</a:t>
            </a:r>
            <a:endParaRPr dirty="0"/>
          </a:p>
        </p:txBody>
      </p:sp>
      <p:sp>
        <p:nvSpPr>
          <p:cNvPr id="151" name="Google Shape;151;g32db8301baa_0_6"/>
          <p:cNvSpPr txBox="1">
            <a:spLocks noGrp="1"/>
          </p:cNvSpPr>
          <p:nvPr>
            <p:ph type="body" idx="1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52" name="Google Shape;152;g32db8301baa_0_6"/>
          <p:cNvSpPr txBox="1">
            <a:spLocks noGrp="1"/>
          </p:cNvSpPr>
          <p:nvPr>
            <p:ph type="body" idx="2"/>
          </p:nvPr>
        </p:nvSpPr>
        <p:spPr>
          <a:xfrm>
            <a:off x="715566" y="1213947"/>
            <a:ext cx="7577100" cy="30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800"/>
            </a:pPr>
            <a:endParaRPr sz="1800" dirty="0"/>
          </a:p>
        </p:txBody>
      </p:sp>
      <p:sp>
        <p:nvSpPr>
          <p:cNvPr id="153" name="Google Shape;153;g32db8301baa_0_6"/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5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18BC3E2-35B6-109D-2142-CD0DCCE99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11" y="1049201"/>
            <a:ext cx="6425969" cy="38020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649C461-BDB5-EAF2-2970-211B1B4B43C4}"/>
              </a:ext>
            </a:extLst>
          </p:cNvPr>
          <p:cNvSpPr/>
          <p:nvPr/>
        </p:nvSpPr>
        <p:spPr>
          <a:xfrm>
            <a:off x="1963024" y="1249960"/>
            <a:ext cx="956345" cy="11744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5C73BA7-0056-E799-E132-18EF2F19BF04}"/>
              </a:ext>
            </a:extLst>
          </p:cNvPr>
          <p:cNvSpPr/>
          <p:nvPr/>
        </p:nvSpPr>
        <p:spPr>
          <a:xfrm>
            <a:off x="2018952" y="2182536"/>
            <a:ext cx="430634" cy="11744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31FD2F-95DB-B2C1-0872-96EBDD16CC4F}"/>
              </a:ext>
            </a:extLst>
          </p:cNvPr>
          <p:cNvSpPr txBox="1"/>
          <p:nvPr/>
        </p:nvSpPr>
        <p:spPr>
          <a:xfrm>
            <a:off x="1876926" y="97768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1FDA901-5134-842D-03CD-35C4DF10E223}"/>
              </a:ext>
            </a:extLst>
          </p:cNvPr>
          <p:cNvSpPr txBox="1"/>
          <p:nvPr/>
        </p:nvSpPr>
        <p:spPr>
          <a:xfrm>
            <a:off x="1936460" y="190347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>
          <a:extLst>
            <a:ext uri="{FF2B5EF4-FFF2-40B4-BE49-F238E27FC236}">
              <a16:creationId xmlns:a16="http://schemas.microsoft.com/office/drawing/2014/main" id="{B3FA2CA8-36D0-E9A9-6A51-B1FC67BDE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21B6D479-006B-C882-A9C5-30CF74E9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11" y="906501"/>
            <a:ext cx="6634018" cy="3925127"/>
          </a:xfrm>
          <a:prstGeom prst="rect">
            <a:avLst/>
          </a:prstGeom>
        </p:spPr>
      </p:pic>
      <p:sp>
        <p:nvSpPr>
          <p:cNvPr id="150" name="Google Shape;150;g32db8301baa_0_6">
            <a:extLst>
              <a:ext uri="{FF2B5EF4-FFF2-40B4-BE49-F238E27FC236}">
                <a16:creationId xmlns:a16="http://schemas.microsoft.com/office/drawing/2014/main" id="{BD707179-D1FF-D122-B8CD-77262565F9C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019" y="618701"/>
            <a:ext cx="6560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</a:pPr>
            <a:r>
              <a:rPr lang="zh-TW" altLang="en-US" dirty="0"/>
              <a:t>邊界框標記</a:t>
            </a:r>
            <a:endParaRPr dirty="0"/>
          </a:p>
        </p:txBody>
      </p:sp>
      <p:sp>
        <p:nvSpPr>
          <p:cNvPr id="151" name="Google Shape;151;g32db8301baa_0_6">
            <a:extLst>
              <a:ext uri="{FF2B5EF4-FFF2-40B4-BE49-F238E27FC236}">
                <a16:creationId xmlns:a16="http://schemas.microsoft.com/office/drawing/2014/main" id="{F71E7669-22EB-3F2F-EA81-1F40F16C05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53" name="Google Shape;153;g32db8301baa_0_6">
            <a:extLst>
              <a:ext uri="{FF2B5EF4-FFF2-40B4-BE49-F238E27FC236}">
                <a16:creationId xmlns:a16="http://schemas.microsoft.com/office/drawing/2014/main" id="{7591CD30-602B-5687-21C1-FE60D0A3F4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6</a:t>
            </a:fld>
            <a:endParaRPr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6873EFF-E546-2D32-C48E-083465532C9E}"/>
              </a:ext>
            </a:extLst>
          </p:cNvPr>
          <p:cNvSpPr/>
          <p:nvPr/>
        </p:nvSpPr>
        <p:spPr>
          <a:xfrm>
            <a:off x="2902591" y="1442906"/>
            <a:ext cx="2344723" cy="160649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F5FD765-2E79-01F0-FE5E-1BBF533DCE0C}"/>
              </a:ext>
            </a:extLst>
          </p:cNvPr>
          <p:cNvSpPr txBox="1"/>
          <p:nvPr/>
        </p:nvSpPr>
        <p:spPr>
          <a:xfrm>
            <a:off x="3995369" y="1183112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滑鼠滾輪移動到有主動脈瓣膜的區域</a:t>
            </a:r>
          </a:p>
        </p:txBody>
      </p:sp>
    </p:spTree>
    <p:extLst>
      <p:ext uri="{BB962C8B-B14F-4D97-AF65-F5344CB8AC3E}">
        <p14:creationId xmlns:p14="http://schemas.microsoft.com/office/powerpoint/2010/main" val="2876476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>
          <a:extLst>
            <a:ext uri="{FF2B5EF4-FFF2-40B4-BE49-F238E27FC236}">
              <a16:creationId xmlns:a16="http://schemas.microsoft.com/office/drawing/2014/main" id="{59E8C442-4B16-F84B-7418-ECF5B0758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db8301baa_0_6">
            <a:extLst>
              <a:ext uri="{FF2B5EF4-FFF2-40B4-BE49-F238E27FC236}">
                <a16:creationId xmlns:a16="http://schemas.microsoft.com/office/drawing/2014/main" id="{91522828-06DF-632B-1382-509CF46C9C8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019" y="618701"/>
            <a:ext cx="6560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</a:pPr>
            <a:r>
              <a:rPr lang="zh-TW" altLang="en-US" dirty="0"/>
              <a:t>邊界框標記</a:t>
            </a:r>
            <a:endParaRPr dirty="0"/>
          </a:p>
        </p:txBody>
      </p:sp>
      <p:sp>
        <p:nvSpPr>
          <p:cNvPr id="151" name="Google Shape;151;g32db8301baa_0_6">
            <a:extLst>
              <a:ext uri="{FF2B5EF4-FFF2-40B4-BE49-F238E27FC236}">
                <a16:creationId xmlns:a16="http://schemas.microsoft.com/office/drawing/2014/main" id="{AFCB294A-CB48-80AF-7702-13FB07953D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53" name="Google Shape;153;g32db8301baa_0_6">
            <a:extLst>
              <a:ext uri="{FF2B5EF4-FFF2-40B4-BE49-F238E27FC236}">
                <a16:creationId xmlns:a16="http://schemas.microsoft.com/office/drawing/2014/main" id="{111611E4-0EE9-B424-9565-D624C1705D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7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3D06944-377F-92CE-B8DC-ACB73C585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60" y="1049200"/>
            <a:ext cx="6499902" cy="38457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04B4741-F047-EFBE-AECA-6D5FB14AF930}"/>
              </a:ext>
            </a:extLst>
          </p:cNvPr>
          <p:cNvSpPr txBox="1"/>
          <p:nvPr/>
        </p:nvSpPr>
        <p:spPr>
          <a:xfrm>
            <a:off x="3722727" y="2175889"/>
            <a:ext cx="14109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 </a:t>
            </a:r>
            <a:r>
              <a:rPr lang="zh-TW" altLang="en-US" dirty="0">
                <a:solidFill>
                  <a:srgbClr val="FF0000"/>
                </a:solidFill>
              </a:rPr>
              <a:t>框出適當區域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02C396-150F-F008-4CF7-C7061A631AE4}"/>
              </a:ext>
            </a:extLst>
          </p:cNvPr>
          <p:cNvSpPr/>
          <p:nvPr/>
        </p:nvSpPr>
        <p:spPr>
          <a:xfrm>
            <a:off x="2809941" y="3166844"/>
            <a:ext cx="2273787" cy="155615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DB0777-43C7-E1AB-6B42-24946458EEA6}"/>
              </a:ext>
            </a:extLst>
          </p:cNvPr>
          <p:cNvSpPr/>
          <p:nvPr/>
        </p:nvSpPr>
        <p:spPr>
          <a:xfrm>
            <a:off x="5094375" y="3166844"/>
            <a:ext cx="2273787" cy="155615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132EDC9-2411-4377-AB0D-1D5076F0FAF2}"/>
              </a:ext>
            </a:extLst>
          </p:cNvPr>
          <p:cNvSpPr txBox="1"/>
          <p:nvPr/>
        </p:nvSpPr>
        <p:spPr>
          <a:xfrm>
            <a:off x="4442709" y="2818198"/>
            <a:ext cx="39244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 </a:t>
            </a:r>
            <a:r>
              <a:rPr lang="zh-TW" altLang="en-US" dirty="0">
                <a:solidFill>
                  <a:srgbClr val="FF0000"/>
                </a:solidFill>
              </a:rPr>
              <a:t>在其他兩個視窗找到被框選的主動脈瓣膜區域</a:t>
            </a:r>
          </a:p>
        </p:txBody>
      </p:sp>
    </p:spTree>
    <p:extLst>
      <p:ext uri="{BB962C8B-B14F-4D97-AF65-F5344CB8AC3E}">
        <p14:creationId xmlns:p14="http://schemas.microsoft.com/office/powerpoint/2010/main" val="1807834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>
          <a:extLst>
            <a:ext uri="{FF2B5EF4-FFF2-40B4-BE49-F238E27FC236}">
              <a16:creationId xmlns:a16="http://schemas.microsoft.com/office/drawing/2014/main" id="{798866D8-8747-787E-D85C-0B645FCE0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db8301baa_0_6">
            <a:extLst>
              <a:ext uri="{FF2B5EF4-FFF2-40B4-BE49-F238E27FC236}">
                <a16:creationId xmlns:a16="http://schemas.microsoft.com/office/drawing/2014/main" id="{FDE2C63F-A935-19CE-4885-7AAA9BDC8A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019" y="618701"/>
            <a:ext cx="6560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</a:pPr>
            <a:r>
              <a:rPr lang="zh-TW" altLang="en-US" dirty="0"/>
              <a:t>可視化標記區域</a:t>
            </a:r>
            <a:endParaRPr dirty="0"/>
          </a:p>
        </p:txBody>
      </p:sp>
      <p:sp>
        <p:nvSpPr>
          <p:cNvPr id="151" name="Google Shape;151;g32db8301baa_0_6">
            <a:extLst>
              <a:ext uri="{FF2B5EF4-FFF2-40B4-BE49-F238E27FC236}">
                <a16:creationId xmlns:a16="http://schemas.microsoft.com/office/drawing/2014/main" id="{0B677297-8B62-81FA-4A9B-9F9629C04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53" name="Google Shape;153;g32db8301baa_0_6">
            <a:extLst>
              <a:ext uri="{FF2B5EF4-FFF2-40B4-BE49-F238E27FC236}">
                <a16:creationId xmlns:a16="http://schemas.microsoft.com/office/drawing/2014/main" id="{B313FA32-2406-D321-D43E-089C0F82A5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8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6C6DC2-4A6C-0592-ADA5-598D11CB2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35" y="1049201"/>
            <a:ext cx="6517129" cy="385596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5CF3595-A387-5F45-321D-307B1493F40D}"/>
              </a:ext>
            </a:extLst>
          </p:cNvPr>
          <p:cNvSpPr/>
          <p:nvPr/>
        </p:nvSpPr>
        <p:spPr>
          <a:xfrm>
            <a:off x="2239861" y="1262544"/>
            <a:ext cx="956345" cy="11744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D683C6A-64B2-F4AC-B74C-B4EFACF009A3}"/>
              </a:ext>
            </a:extLst>
          </p:cNvPr>
          <p:cNvSpPr txBox="1"/>
          <p:nvPr/>
        </p:nvSpPr>
        <p:spPr>
          <a:xfrm>
            <a:off x="2153763" y="99027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D55A805-F73F-EF46-D8E3-E80A50287BA7}"/>
              </a:ext>
            </a:extLst>
          </p:cNvPr>
          <p:cNvSpPr/>
          <p:nvPr/>
        </p:nvSpPr>
        <p:spPr>
          <a:xfrm>
            <a:off x="1532390" y="2153175"/>
            <a:ext cx="956345" cy="11744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DCFD7C2-0C69-FA07-8297-7D805CE306C5}"/>
              </a:ext>
            </a:extLst>
          </p:cNvPr>
          <p:cNvSpPr txBox="1"/>
          <p:nvPr/>
        </p:nvSpPr>
        <p:spPr>
          <a:xfrm>
            <a:off x="1446292" y="18930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DE0291-844F-0FB1-73BD-266576732851}"/>
              </a:ext>
            </a:extLst>
          </p:cNvPr>
          <p:cNvSpPr/>
          <p:nvPr/>
        </p:nvSpPr>
        <p:spPr>
          <a:xfrm>
            <a:off x="1564547" y="2844417"/>
            <a:ext cx="310392" cy="11744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AFEE6A9-7092-107B-F8E5-A5A64C2E61BE}"/>
              </a:ext>
            </a:extLst>
          </p:cNvPr>
          <p:cNvSpPr txBox="1"/>
          <p:nvPr/>
        </p:nvSpPr>
        <p:spPr>
          <a:xfrm>
            <a:off x="1475654" y="2565103"/>
            <a:ext cx="310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DBFA9C3-ED46-AAE0-B2C4-52FB96641194}"/>
              </a:ext>
            </a:extLst>
          </p:cNvPr>
          <p:cNvSpPr/>
          <p:nvPr/>
        </p:nvSpPr>
        <p:spPr>
          <a:xfrm>
            <a:off x="1310890" y="1909288"/>
            <a:ext cx="135402" cy="13762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3EF5104-64C5-1F49-A93E-3524859D30AC}"/>
              </a:ext>
            </a:extLst>
          </p:cNvPr>
          <p:cNvSpPr txBox="1"/>
          <p:nvPr/>
        </p:nvSpPr>
        <p:spPr>
          <a:xfrm>
            <a:off x="1221997" y="1629974"/>
            <a:ext cx="310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8D3405F-377E-869D-2110-5309D1CFABF0}"/>
              </a:ext>
            </a:extLst>
          </p:cNvPr>
          <p:cNvSpPr/>
          <p:nvPr/>
        </p:nvSpPr>
        <p:spPr>
          <a:xfrm>
            <a:off x="5784210" y="1576375"/>
            <a:ext cx="151002" cy="13917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4A795EA-872A-E2EE-30B1-9E58A162984D}"/>
              </a:ext>
            </a:extLst>
          </p:cNvPr>
          <p:cNvSpPr txBox="1"/>
          <p:nvPr/>
        </p:nvSpPr>
        <p:spPr>
          <a:xfrm>
            <a:off x="5704514" y="1298047"/>
            <a:ext cx="310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1F033614-B2B5-CA4D-6B20-9825B0E08877}"/>
              </a:ext>
            </a:extLst>
          </p:cNvPr>
          <p:cNvSpPr/>
          <p:nvPr/>
        </p:nvSpPr>
        <p:spPr>
          <a:xfrm rot="3594490">
            <a:off x="6944134" y="1484429"/>
            <a:ext cx="423644" cy="87393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6F3B240-3B94-ABFC-CD10-BD153E521903}"/>
              </a:ext>
            </a:extLst>
          </p:cNvPr>
          <p:cNvSpPr txBox="1"/>
          <p:nvPr/>
        </p:nvSpPr>
        <p:spPr>
          <a:xfrm>
            <a:off x="7047228" y="1331722"/>
            <a:ext cx="1288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可視化邊界框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74FB70-2038-B5C7-AF87-B5F13794CC55}"/>
              </a:ext>
            </a:extLst>
          </p:cNvPr>
          <p:cNvSpPr/>
          <p:nvPr/>
        </p:nvSpPr>
        <p:spPr>
          <a:xfrm>
            <a:off x="2104459" y="2831849"/>
            <a:ext cx="135402" cy="13762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48138E0-9777-0D9C-2203-F1E7FB696E4A}"/>
              </a:ext>
            </a:extLst>
          </p:cNvPr>
          <p:cNvSpPr txBox="1"/>
          <p:nvPr/>
        </p:nvSpPr>
        <p:spPr>
          <a:xfrm>
            <a:off x="1948266" y="2547232"/>
            <a:ext cx="141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6 </a:t>
            </a:r>
            <a:r>
              <a:rPr lang="zh-TW" altLang="en-US" dirty="0">
                <a:solidFill>
                  <a:srgbClr val="FF0000"/>
                </a:solidFill>
              </a:rPr>
              <a:t>可以隱藏邊框</a:t>
            </a:r>
          </a:p>
        </p:txBody>
      </p:sp>
    </p:spTree>
    <p:extLst>
      <p:ext uri="{BB962C8B-B14F-4D97-AF65-F5344CB8AC3E}">
        <p14:creationId xmlns:p14="http://schemas.microsoft.com/office/powerpoint/2010/main" val="865990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>
          <a:extLst>
            <a:ext uri="{FF2B5EF4-FFF2-40B4-BE49-F238E27FC236}">
              <a16:creationId xmlns:a16="http://schemas.microsoft.com/office/drawing/2014/main" id="{C0FBD9A1-0BC0-4460-624E-5EF78CA15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db8301baa_0_6">
            <a:extLst>
              <a:ext uri="{FF2B5EF4-FFF2-40B4-BE49-F238E27FC236}">
                <a16:creationId xmlns:a16="http://schemas.microsoft.com/office/drawing/2014/main" id="{CD90EAA4-296A-8A4A-C154-187C9981E4F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019" y="618701"/>
            <a:ext cx="6560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</a:pPr>
            <a:r>
              <a:rPr lang="zh-TW" altLang="en-US" dirty="0"/>
              <a:t>存檔標記檔</a:t>
            </a:r>
            <a:endParaRPr dirty="0"/>
          </a:p>
        </p:txBody>
      </p:sp>
      <p:sp>
        <p:nvSpPr>
          <p:cNvPr id="151" name="Google Shape;151;g32db8301baa_0_6">
            <a:extLst>
              <a:ext uri="{FF2B5EF4-FFF2-40B4-BE49-F238E27FC236}">
                <a16:creationId xmlns:a16="http://schemas.microsoft.com/office/drawing/2014/main" id="{F96025E0-BD88-54C9-4BD9-D454D9DD42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53" name="Google Shape;153;g32db8301baa_0_6">
            <a:extLst>
              <a:ext uri="{FF2B5EF4-FFF2-40B4-BE49-F238E27FC236}">
                <a16:creationId xmlns:a16="http://schemas.microsoft.com/office/drawing/2014/main" id="{726AF3D5-77A9-4815-B4C1-BBF9B795FA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9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5C1BF7B-0B68-5765-9C78-24850B7B4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461" y="1037153"/>
            <a:ext cx="6158642" cy="364386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8E889C4-5B38-0F72-7116-09DEC2CE5D54}"/>
              </a:ext>
            </a:extLst>
          </p:cNvPr>
          <p:cNvSpPr/>
          <p:nvPr/>
        </p:nvSpPr>
        <p:spPr>
          <a:xfrm>
            <a:off x="2202110" y="1224795"/>
            <a:ext cx="956345" cy="11744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076B8B1-CDD4-FD11-80FB-688F0D0214B7}"/>
              </a:ext>
            </a:extLst>
          </p:cNvPr>
          <p:cNvSpPr txBox="1"/>
          <p:nvPr/>
        </p:nvSpPr>
        <p:spPr>
          <a:xfrm>
            <a:off x="2116012" y="96510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E452B1-4046-093E-7912-F97278ECBD76}"/>
              </a:ext>
            </a:extLst>
          </p:cNvPr>
          <p:cNvSpPr/>
          <p:nvPr/>
        </p:nvSpPr>
        <p:spPr>
          <a:xfrm>
            <a:off x="1359017" y="2199316"/>
            <a:ext cx="956345" cy="8668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C63EEF2-0AAB-6853-9035-B3310F899DCA}"/>
              </a:ext>
            </a:extLst>
          </p:cNvPr>
          <p:cNvSpPr txBox="1"/>
          <p:nvPr/>
        </p:nvSpPr>
        <p:spPr>
          <a:xfrm>
            <a:off x="1274317" y="2261203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r>
              <a:rPr lang="zh-TW" altLang="en-US" dirty="0">
                <a:solidFill>
                  <a:srgbClr val="FF0000"/>
                </a:solidFill>
              </a:rPr>
              <a:t> 右鍵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87F3DE2-A968-1D80-C1C2-6C41A65A8A08}"/>
              </a:ext>
            </a:extLst>
          </p:cNvPr>
          <p:cNvSpPr/>
          <p:nvPr/>
        </p:nvSpPr>
        <p:spPr>
          <a:xfrm>
            <a:off x="2480346" y="2575416"/>
            <a:ext cx="640360" cy="8389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0CF8002-0AD3-0F27-6A3F-494A7B2A6EF9}"/>
              </a:ext>
            </a:extLst>
          </p:cNvPr>
          <p:cNvSpPr txBox="1"/>
          <p:nvPr/>
        </p:nvSpPr>
        <p:spPr>
          <a:xfrm>
            <a:off x="2218841" y="242895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199603"/>
      </p:ext>
    </p:extLst>
  </p:cSld>
  <p:clrMapOvr>
    <a:masterClrMapping/>
  </p:clrMapOvr>
</p:sld>
</file>

<file path=ppt/theme/theme1.xml><?xml version="1.0" encoding="utf-8"?>
<a:theme xmlns:a="http://schemas.openxmlformats.org/drawingml/2006/main" name="首頁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章節頁_章節1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內容頁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章節頁_章節2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章節頁_章節2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327</Words>
  <Application>Microsoft Office PowerPoint</Application>
  <PresentationFormat>如螢幕大小 (16:9)</PresentationFormat>
  <Paragraphs>84</Paragraphs>
  <Slides>20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Microsoft JhengHei</vt:lpstr>
      <vt:lpstr>Mulish</vt:lpstr>
      <vt:lpstr>Arial</vt:lpstr>
      <vt:lpstr>Mulish ExtraLight</vt:lpstr>
      <vt:lpstr>Calibri</vt:lpstr>
      <vt:lpstr>首頁</vt:lpstr>
      <vt:lpstr>章節頁_章節1</vt:lpstr>
      <vt:lpstr>內容頁</vt:lpstr>
      <vt:lpstr>章節頁_章節2</vt:lpstr>
      <vt:lpstr>章節頁_章節2</vt:lpstr>
      <vt:lpstr>主動脈瓣膜物件偵測</vt:lpstr>
      <vt:lpstr>目錄</vt:lpstr>
      <vt:lpstr>3D邊界框標記</vt:lpstr>
      <vt:lpstr>邊界框標記</vt:lpstr>
      <vt:lpstr>邊界框標記</vt:lpstr>
      <vt:lpstr>邊界框標記</vt:lpstr>
      <vt:lpstr>邊界框標記</vt:lpstr>
      <vt:lpstr>可視化標記區域</vt:lpstr>
      <vt:lpstr>存檔標記檔</vt:lpstr>
      <vt:lpstr>存檔標記檔</vt:lpstr>
      <vt:lpstr>多平面重建教學</vt:lpstr>
      <vt:lpstr>多平面重建</vt:lpstr>
      <vt:lpstr>多平面重建</vt:lpstr>
      <vt:lpstr>多平面重建</vt:lpstr>
      <vt:lpstr>多平面重建</vt:lpstr>
      <vt:lpstr>多平面重建</vt:lpstr>
      <vt:lpstr>多平面重建</vt:lpstr>
      <vt:lpstr>多平面重建</vt:lpstr>
      <vt:lpstr>多平面重建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卓雅璿</dc:creator>
  <cp:lastModifiedBy>亞權 顏</cp:lastModifiedBy>
  <cp:revision>20</cp:revision>
  <dcterms:modified xsi:type="dcterms:W3CDTF">2025-02-10T08:33:23Z</dcterms:modified>
</cp:coreProperties>
</file>